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5"/>
  </p:notesMasterIdLst>
  <p:handoutMasterIdLst>
    <p:handoutMasterId r:id="rId3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1" r:id="rId16"/>
    <p:sldId id="272" r:id="rId17"/>
    <p:sldId id="273" r:id="rId18"/>
    <p:sldId id="288" r:id="rId19"/>
    <p:sldId id="275" r:id="rId20"/>
    <p:sldId id="276" r:id="rId21"/>
    <p:sldId id="277" r:id="rId22"/>
    <p:sldId id="278" r:id="rId23"/>
    <p:sldId id="289" r:id="rId24"/>
    <p:sldId id="279" r:id="rId25"/>
    <p:sldId id="280" r:id="rId26"/>
    <p:sldId id="281" r:id="rId27"/>
    <p:sldId id="282" r:id="rId28"/>
    <p:sldId id="290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量子アニーリング　イジング模型　</a:t>
          </a:r>
          <a:endParaRPr lang="ja" dirty="0">
            <a:latin typeface="MS Mincho" panose="02020609040205080304" pitchFamily="17" charset="-128"/>
            <a:ea typeface="MS Mincho" panose="02020609040205080304" pitchFamily="17" charset="-128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ja"/>
            <a:t>01</a:t>
          </a:r>
          <a:endParaRPr lang="ja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ホップフィールドモデル</a:t>
          </a:r>
          <a:endParaRPr lang="en-US" altLang="ja-JP" dirty="0">
            <a:latin typeface="MS Mincho" panose="02020609040205080304" pitchFamily="17" charset="-128"/>
            <a:ea typeface="MS Mincho" panose="02020609040205080304" pitchFamily="17" charset="-128"/>
          </a:endParaRPr>
        </a:p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ボルツマンマシン　生成</a:t>
          </a:r>
          <a:r>
            <a:rPr lang="en-US" altLang="ja-JP" dirty="0">
              <a:latin typeface="MS Mincho" panose="02020609040205080304" pitchFamily="17" charset="-128"/>
              <a:ea typeface="MS Mincho" panose="02020609040205080304" pitchFamily="17" charset="-128"/>
            </a:rPr>
            <a:t>AI</a:t>
          </a:r>
          <a:endParaRPr lang="ja" dirty="0">
            <a:latin typeface="MS Mincho" panose="02020609040205080304" pitchFamily="17" charset="-128"/>
            <a:ea typeface="MS Mincho" panose="02020609040205080304" pitchFamily="17" charset="-128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ja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顔画像の分析</a:t>
          </a:r>
          <a:endParaRPr lang="ja" dirty="0">
            <a:latin typeface="MS Mincho" panose="02020609040205080304" pitchFamily="17" charset="-128"/>
            <a:ea typeface="MS Mincho" panose="02020609040205080304" pitchFamily="17" charset="-128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ja"/>
            <a:t>03</a:t>
          </a:r>
          <a:endParaRPr lang="ja" dirty="0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600" kern="1200" dirty="0">
              <a:latin typeface="MS Mincho" panose="02020609040205080304" pitchFamily="17" charset="-128"/>
              <a:ea typeface="MS Mincho" panose="02020609040205080304" pitchFamily="17" charset="-128"/>
            </a:rPr>
            <a:t>量子アニーリング　イジング模型　</a:t>
          </a:r>
          <a:endParaRPr lang="ja" sz="26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" sz="6600" kern="1200"/>
            <a:t>01</a:t>
          </a:r>
          <a:endParaRPr lang="ja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600" kern="1200" dirty="0">
              <a:latin typeface="MS Mincho" panose="02020609040205080304" pitchFamily="17" charset="-128"/>
              <a:ea typeface="MS Mincho" panose="02020609040205080304" pitchFamily="17" charset="-128"/>
            </a:rPr>
            <a:t>ホップフィールドモデル</a:t>
          </a:r>
          <a:endParaRPr lang="en-US" altLang="ja-JP" sz="26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600" kern="1200" dirty="0">
              <a:latin typeface="MS Mincho" panose="02020609040205080304" pitchFamily="17" charset="-128"/>
              <a:ea typeface="MS Mincho" panose="02020609040205080304" pitchFamily="17" charset="-128"/>
            </a:rPr>
            <a:t>ボルツマンマシン　生成</a:t>
          </a:r>
          <a:r>
            <a:rPr lang="en-US" altLang="ja-JP" sz="2600" kern="1200" dirty="0">
              <a:latin typeface="MS Mincho" panose="02020609040205080304" pitchFamily="17" charset="-128"/>
              <a:ea typeface="MS Mincho" panose="02020609040205080304" pitchFamily="17" charset="-128"/>
            </a:rPr>
            <a:t>AI</a:t>
          </a:r>
          <a:endParaRPr lang="ja" sz="26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600" kern="1200" dirty="0">
              <a:latin typeface="MS Mincho" panose="02020609040205080304" pitchFamily="17" charset="-128"/>
              <a:ea typeface="MS Mincho" panose="02020609040205080304" pitchFamily="17" charset="-128"/>
            </a:rPr>
            <a:t>顔画像の分析</a:t>
          </a:r>
          <a:endParaRPr lang="ja" sz="26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" sz="6600" kern="1200"/>
            <a:t>03</a:t>
          </a:r>
          <a:endParaRPr lang="ja" sz="6600" kern="1200" dirty="0"/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F9CDB3-F68C-4B9B-9D9E-9D6CF75262FE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09E973-4F09-4C43-910C-164B38C4EA34}" type="datetime1">
              <a:rPr lang="ja-JP" altLang="en-US" smtClean="0"/>
              <a:t>2025/4/6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ja" dirty="0"/>
              <a:t>マスター タイトルの書式</a:t>
            </a:r>
            <a:br>
              <a:rPr lang="en-US" altLang="ja" dirty="0"/>
            </a:br>
            <a:r>
              <a:rPr lang="ja" dirty="0"/>
              <a:t>設定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53D7DF-4CDD-43DA-B96B-C485113E0738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パノラマ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画像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0B89F-332F-427A-9E32-23218D175F45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3CBACE-1468-4D80-8308-73AE5839D7F1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6C6B54-5EEA-434B-AC71-32E27ACA0F86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ja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51D1FD-8499-4CD9-B337-603BC315D901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マスター テキストの</a:t>
            </a:r>
            <a:br>
              <a:rPr lang="en-US" altLang="ja" dirty="0"/>
            </a:br>
            <a:r>
              <a:rPr lang="ja" dirty="0"/>
              <a:t>書式設定</a:t>
            </a:r>
          </a:p>
        </p:txBody>
      </p:sp>
      <p:sp>
        <p:nvSpPr>
          <p:cNvPr id="8" name="テキスト プレースホルダー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9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クリックしてマスター テキストのスタイルを</a:t>
            </a:r>
            <a:br>
              <a:rPr lang="en-US" altLang="ja" dirty="0"/>
            </a:br>
            <a:r>
              <a:rPr lang="ja" dirty="0"/>
              <a:t>編集</a:t>
            </a:r>
          </a:p>
        </p:txBody>
      </p:sp>
      <p:sp>
        <p:nvSpPr>
          <p:cNvPr id="10" name="テキスト プレースホルダー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11" name="テキスト プレースホルダー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マスター テキストの</a:t>
            </a:r>
            <a:br>
              <a:rPr lang="en-US" altLang="ja" dirty="0"/>
            </a:br>
            <a:r>
              <a:rPr lang="ja" dirty="0"/>
              <a:t>書式設定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CF4B5-A414-4DA7-A919-EA6B04EB7914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像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画像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画像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0" name="図プレースホルダー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テキスト プレースホルダー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3" name="図プレースホルダー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テキスト プレースホルダー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6" name="図プレースホルダー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テキスト プレースホルダー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CC9C5-604F-4013-AA7C-74EF8208D47D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FBE5D-D88E-482C-B250-7DE28C8073AE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59866-2754-4216-9544-E386333DE7BF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5CEE9-FDE4-4285-BAC0-9EA43800DEE2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3E7006-D2A0-4A1F-9D0A-EDFDD04871ED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82F60-B064-4DB0-B16A-6E88C4F6A0A4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画像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画像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クリックしてマスター テキストの</a:t>
            </a:r>
            <a:br>
              <a:rPr lang="en-US" altLang="ja" dirty="0"/>
            </a:br>
            <a:r>
              <a:rPr lang="ja" dirty="0"/>
              <a:t>スタイルを編集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クリックしてマスター テキストの</a:t>
            </a:r>
            <a:br>
              <a:rPr lang="en-US" altLang="ja" dirty="0"/>
            </a:br>
            <a:r>
              <a:rPr lang="ja" dirty="0"/>
              <a:t>スタイルを編集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8B9C72-4486-44F9-A32A-439F545EB3A2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CA72A-6AAE-4515-B965-EEBB1B1037DA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6E1346-F133-41BE-AD8C-959ADCA7ADFA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EC78F3-5214-46AA-A659-1D72BD77843F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画像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" dirty="0"/>
              <a:t>アイコンをクリックして画像を</a:t>
            </a:r>
            <a:br>
              <a:rPr lang="en-US" altLang="ja" dirty="0"/>
            </a:br>
            <a:r>
              <a:rPr lang="ja" dirty="0"/>
              <a:t>追加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2C34AD-32E5-4A39-BFE7-E56EB8E7D96F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ja" dirty="0"/>
              <a:t>マスター テキストの書式設定</a:t>
            </a:r>
          </a:p>
          <a:p>
            <a:pPr lvl="1" rtl="0"/>
            <a:r>
              <a:rPr lang="ja" dirty="0"/>
              <a:t>第 2 レベル</a:t>
            </a:r>
          </a:p>
          <a:p>
            <a:pPr lvl="2" rtl="0"/>
            <a:r>
              <a:rPr lang="ja" dirty="0"/>
              <a:t>第 3 レベル</a:t>
            </a:r>
          </a:p>
          <a:p>
            <a:pPr lvl="3" rtl="0"/>
            <a:r>
              <a:rPr lang="ja" dirty="0"/>
              <a:t>第 4 レベル</a:t>
            </a:r>
          </a:p>
          <a:p>
            <a:pPr lvl="4" rtl="0"/>
            <a:r>
              <a:rPr lang="ja" dirty="0"/>
              <a:t>第 5 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5DA4D223-3256-422F-9897-94972049C9B6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kumimoji="1"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MS Mincho" panose="02020609040205080304" pitchFamily="17" charset="-128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像 4" descr="カップ、コーヒー、食べ物、飲み物を含む画像&#10;&#10;自動生成された説明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r>
              <a:rPr lang="ja-JP" altLang="en-US" sz="7200" dirty="0"/>
              <a:t>量子アニーリング</a:t>
            </a:r>
            <a:br>
              <a:rPr lang="en-US" altLang="ja-JP" sz="7200" dirty="0"/>
            </a:br>
            <a:r>
              <a:rPr lang="en-US" altLang="ja-JP" sz="4800" dirty="0"/>
              <a:t>Quantum Annealing</a:t>
            </a:r>
            <a:endParaRPr lang="ja" sz="720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815324"/>
            <a:ext cx="9440034" cy="816994"/>
          </a:xfrm>
        </p:spPr>
        <p:txBody>
          <a:bodyPr rtlCol="0">
            <a:normAutofit/>
          </a:bodyPr>
          <a:lstStyle/>
          <a:p>
            <a:pPr rtl="0">
              <a:lnSpc>
                <a:spcPct val="50000"/>
              </a:lnSpc>
            </a:pPr>
            <a:r>
              <a:rPr lang="en-US" altLang="ja" sz="2800" dirty="0"/>
              <a:t>2025.3.15</a:t>
            </a:r>
          </a:p>
          <a:p>
            <a:pPr rtl="0">
              <a:lnSpc>
                <a:spcPct val="50000"/>
              </a:lnSpc>
            </a:pPr>
            <a:r>
              <a:rPr lang="en-US" altLang="ja-JP" sz="2800" dirty="0"/>
              <a:t>Koji Matsumoto</a:t>
            </a:r>
            <a:endParaRPr lang="ja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DD8F5B-D74A-A1E3-24DA-BA156F62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6E1346-F133-41BE-AD8C-959ADCA7ADFA}" type="datetime1">
              <a:rPr lang="ja-JP" altLang="en-US" smtClean="0"/>
              <a:t>2025/4/6</a:t>
            </a:fld>
            <a:endParaRPr 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CF67AC-3C9D-8272-C41A-5D748F29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03" y="372977"/>
            <a:ext cx="3238952" cy="1695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42BBAB-6C41-B064-0371-B3AE212D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2" y="2193528"/>
            <a:ext cx="10736173" cy="229584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B5D3A3-22A0-1A00-658B-945307C9D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72" y="5030715"/>
            <a:ext cx="10631384" cy="152421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41066A-CB55-E618-1116-7801BA25AD2C}"/>
              </a:ext>
            </a:extLst>
          </p:cNvPr>
          <p:cNvSpPr txBox="1"/>
          <p:nvPr/>
        </p:nvSpPr>
        <p:spPr>
          <a:xfrm>
            <a:off x="397172" y="1761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低温時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B48606-4D56-B5A2-6C19-6AEB6C958CF2}"/>
              </a:ext>
            </a:extLst>
          </p:cNvPr>
          <p:cNvSpPr txBox="1"/>
          <p:nvPr/>
        </p:nvSpPr>
        <p:spPr>
          <a:xfrm>
            <a:off x="397172" y="46613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高温時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0A14872-7BB9-EDB5-11CD-4E1B62EFE679}"/>
              </a:ext>
            </a:extLst>
          </p:cNvPr>
          <p:cNvSpPr/>
          <p:nvPr/>
        </p:nvSpPr>
        <p:spPr>
          <a:xfrm>
            <a:off x="8993412" y="3061656"/>
            <a:ext cx="2091447" cy="390468"/>
          </a:xfrm>
          <a:prstGeom prst="wedgeRoundRectCallout">
            <a:avLst>
              <a:gd name="adj1" fmla="val -22023"/>
              <a:gd name="adj2" fmla="val 12478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同じ向きに揃う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A82B0170-EB5A-7C2D-3D18-0BF0DD7BAC3F}"/>
              </a:ext>
            </a:extLst>
          </p:cNvPr>
          <p:cNvSpPr/>
          <p:nvPr/>
        </p:nvSpPr>
        <p:spPr>
          <a:xfrm>
            <a:off x="8866953" y="5144376"/>
            <a:ext cx="2091447" cy="390468"/>
          </a:xfrm>
          <a:prstGeom prst="wedgeRoundRectCallout">
            <a:avLst>
              <a:gd name="adj1" fmla="val -22023"/>
              <a:gd name="adj2" fmla="val 12478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向きがばらばら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23BFAC-61F6-FD98-61AA-C74B1A05C134}"/>
              </a:ext>
            </a:extLst>
          </p:cNvPr>
          <p:cNvSpPr txBox="1"/>
          <p:nvPr/>
        </p:nvSpPr>
        <p:spPr>
          <a:xfrm>
            <a:off x="397172" y="372977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・相転移</a:t>
            </a:r>
            <a:endParaRPr kumimoji="1" lang="en-US" altLang="ja-JP" dirty="0"/>
          </a:p>
          <a:p>
            <a:r>
              <a:rPr kumimoji="1" lang="ja-JP" altLang="en-US" dirty="0"/>
              <a:t>・温度の揺らぎによって、向きがばらばらになる</a:t>
            </a:r>
            <a:endParaRPr kumimoji="1" lang="en-US" altLang="ja-JP" dirty="0"/>
          </a:p>
          <a:p>
            <a:r>
              <a:rPr kumimoji="1" lang="ja-JP" altLang="en-US" dirty="0"/>
              <a:t>・横磁場をかけても同じ</a:t>
            </a:r>
            <a:endParaRPr kumimoji="1" lang="en-US" altLang="ja-JP" dirty="0"/>
          </a:p>
          <a:p>
            <a:r>
              <a:rPr kumimoji="1" lang="ja-JP" altLang="en-US" dirty="0"/>
              <a:t>　横なので、上か下かって言ったら、どっちでもよい</a:t>
            </a:r>
          </a:p>
        </p:txBody>
      </p:sp>
    </p:spTree>
    <p:extLst>
      <p:ext uri="{BB962C8B-B14F-4D97-AF65-F5344CB8AC3E}">
        <p14:creationId xmlns:p14="http://schemas.microsoft.com/office/powerpoint/2010/main" val="179140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7F6B868-7693-DEFF-5624-E4A1AA2A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2" y="994049"/>
            <a:ext cx="9278645" cy="431542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927C3F-B89B-BF5D-3153-0BDB4C53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38" y="3190673"/>
            <a:ext cx="4778690" cy="35238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C4EA71-7E0C-52A2-3571-5247DE806A41}"/>
              </a:ext>
            </a:extLst>
          </p:cNvPr>
          <p:cNvSpPr txBox="1"/>
          <p:nvPr/>
        </p:nvSpPr>
        <p:spPr>
          <a:xfrm>
            <a:off x="397172" y="372977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β</a:t>
            </a:r>
            <a:r>
              <a:rPr kumimoji="1" lang="ja-JP" altLang="en-US" dirty="0"/>
              <a:t>の値を順番に変更して、スピン向きの平均値を蓄積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71E89EF6-45B7-2E2E-8F06-1CDC3FC6B71B}"/>
              </a:ext>
            </a:extLst>
          </p:cNvPr>
          <p:cNvSpPr/>
          <p:nvPr/>
        </p:nvSpPr>
        <p:spPr>
          <a:xfrm>
            <a:off x="7855276" y="3928419"/>
            <a:ext cx="2091447" cy="390468"/>
          </a:xfrm>
          <a:prstGeom prst="wedgeRoundRectCallout">
            <a:avLst>
              <a:gd name="adj1" fmla="val 29605"/>
              <a:gd name="adj2" fmla="val 378893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急激な変化</a:t>
            </a:r>
          </a:p>
        </p:txBody>
      </p:sp>
    </p:spTree>
    <p:extLst>
      <p:ext uri="{BB962C8B-B14F-4D97-AF65-F5344CB8AC3E}">
        <p14:creationId xmlns:p14="http://schemas.microsoft.com/office/powerpoint/2010/main" val="13525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81C7842-C5A5-75F6-57F4-F6FACB17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3" y="1423652"/>
            <a:ext cx="3834360" cy="285890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BF90A5-1BF5-9CCD-98E7-4131A2D07861}"/>
              </a:ext>
            </a:extLst>
          </p:cNvPr>
          <p:cNvSpPr txBox="1"/>
          <p:nvPr/>
        </p:nvSpPr>
        <p:spPr>
          <a:xfrm>
            <a:off x="397172" y="79484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N=5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49B8F-F992-5064-4905-E7F303305741}"/>
              </a:ext>
            </a:extLst>
          </p:cNvPr>
          <p:cNvSpPr txBox="1"/>
          <p:nvPr/>
        </p:nvSpPr>
        <p:spPr>
          <a:xfrm>
            <a:off x="4391662" y="850330"/>
            <a:ext cx="80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N=100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AE2EAB-64F5-B44E-836E-79D6A9FF59AE}"/>
              </a:ext>
            </a:extLst>
          </p:cNvPr>
          <p:cNvSpPr txBox="1"/>
          <p:nvPr/>
        </p:nvSpPr>
        <p:spPr>
          <a:xfrm>
            <a:off x="397172" y="29577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・スピンの数が少ないと相転移は起こらない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DD419E4-12E5-1D28-249C-7E498CF5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99" y="1404891"/>
            <a:ext cx="3834360" cy="289776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F2B75E7-0AC2-3830-076A-974E45B0F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55" y="1423652"/>
            <a:ext cx="3961170" cy="29165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722484-7B28-A4C4-6F99-757A095AFF67}"/>
              </a:ext>
            </a:extLst>
          </p:cNvPr>
          <p:cNvSpPr txBox="1"/>
          <p:nvPr/>
        </p:nvSpPr>
        <p:spPr>
          <a:xfrm>
            <a:off x="8249055" y="854007"/>
            <a:ext cx="92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N=1000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AFD224BB-F518-FD84-F8B7-42BB4D197DD6}"/>
              </a:ext>
            </a:extLst>
          </p:cNvPr>
          <p:cNvSpPr/>
          <p:nvPr/>
        </p:nvSpPr>
        <p:spPr>
          <a:xfrm>
            <a:off x="8575123" y="1759151"/>
            <a:ext cx="2091447" cy="390468"/>
          </a:xfrm>
          <a:prstGeom prst="wedgeRoundRectCallout">
            <a:avLst>
              <a:gd name="adj1" fmla="val 28675"/>
              <a:gd name="adj2" fmla="val 44615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相転移点は</a:t>
            </a:r>
            <a:r>
              <a:rPr kumimoji="1" lang="en-US" altLang="ja-JP" dirty="0">
                <a:solidFill>
                  <a:schemeClr val="bg1"/>
                </a:solidFill>
              </a:rPr>
              <a:t>1.0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8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D51B-F10F-900B-5CA5-DDD7D0AE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0454DB-FA57-BCC4-EC43-B039A713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69" y="758332"/>
            <a:ext cx="5508951" cy="474224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54766C-B2CD-8899-D3F1-FF153291A354}"/>
              </a:ext>
            </a:extLst>
          </p:cNvPr>
          <p:cNvSpPr txBox="1"/>
          <p:nvPr/>
        </p:nvSpPr>
        <p:spPr>
          <a:xfrm>
            <a:off x="7255172" y="678109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N</a:t>
            </a:r>
            <a:r>
              <a:rPr kumimoji="1" lang="ja-JP" altLang="en-US" dirty="0"/>
              <a:t>が小さいと相転移は起こらない</a:t>
            </a:r>
            <a:endParaRPr kumimoji="1" lang="en-US" altLang="ja-JP" dirty="0"/>
          </a:p>
          <a:p>
            <a:r>
              <a:rPr kumimoji="1" lang="ja-JP" altLang="en-US" dirty="0"/>
              <a:t>・アボガドロ数くらいあると相転移が起こる</a:t>
            </a:r>
            <a:endParaRPr kumimoji="1" lang="en-US" altLang="ja-JP" dirty="0"/>
          </a:p>
          <a:p>
            <a:r>
              <a:rPr kumimoji="1" lang="ja-JP" altLang="en-US" dirty="0"/>
              <a:t>　⇒　我々の世界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GPT3</a:t>
            </a:r>
            <a:r>
              <a:rPr kumimoji="1" lang="ja-JP" altLang="en-US" dirty="0"/>
              <a:t>は</a:t>
            </a:r>
            <a:r>
              <a:rPr kumimoji="1" lang="en-US" altLang="ja-JP" dirty="0"/>
              <a:t>N</a:t>
            </a:r>
            <a:r>
              <a:rPr kumimoji="1" lang="ja-JP" altLang="en-US" dirty="0"/>
              <a:t>が増大して質的に変化した</a:t>
            </a:r>
          </a:p>
        </p:txBody>
      </p:sp>
    </p:spTree>
    <p:extLst>
      <p:ext uri="{BB962C8B-B14F-4D97-AF65-F5344CB8AC3E}">
        <p14:creationId xmlns:p14="http://schemas.microsoft.com/office/powerpoint/2010/main" val="410220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CA66-571C-76FF-5E10-66A66EAE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C5F3C70-DCB0-7D43-1B82-80E74892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量子アニーリングマシン　</a:t>
            </a:r>
            <a:r>
              <a:rPr lang="en-US" altLang="ja-JP" dirty="0"/>
              <a:t>D-Wave</a:t>
            </a:r>
            <a:r>
              <a:rPr lang="ja-JP" altLang="en-US" dirty="0"/>
              <a:t>社 </a:t>
            </a:r>
            <a:r>
              <a:rPr lang="en-US" altLang="ja-JP" dirty="0"/>
              <a:t>Leap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38BF74-A544-A87C-0362-8A5498A8BB44}"/>
              </a:ext>
            </a:extLst>
          </p:cNvPr>
          <p:cNvSpPr txBox="1"/>
          <p:nvPr/>
        </p:nvSpPr>
        <p:spPr>
          <a:xfrm>
            <a:off x="6967900" y="1592461"/>
            <a:ext cx="5224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・希釈冷却器の先端に量子コンピュータチップ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QPU</a:t>
            </a:r>
          </a:p>
          <a:p>
            <a:r>
              <a:rPr kumimoji="1" lang="ja-JP" altLang="en-US" dirty="0"/>
              <a:t>・宇宙線、磁場、地磁気など遮蔽</a:t>
            </a:r>
            <a:endParaRPr kumimoji="1" lang="en-US" altLang="ja-JP" dirty="0"/>
          </a:p>
          <a:p>
            <a:r>
              <a:rPr kumimoji="1" lang="ja-JP" altLang="en-US" dirty="0"/>
              <a:t>・ロッキード・マーティン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軍需関係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が最初</a:t>
            </a:r>
            <a:r>
              <a:rPr kumimoji="1" lang="en-US" altLang="ja-JP" dirty="0"/>
              <a:t>(2011)</a:t>
            </a:r>
          </a:p>
          <a:p>
            <a:r>
              <a:rPr kumimoji="1" lang="ja-JP" altLang="en-US" dirty="0"/>
              <a:t>　次が</a:t>
            </a:r>
            <a:r>
              <a:rPr kumimoji="1" lang="en-US" altLang="ja-JP" dirty="0"/>
              <a:t>Google</a:t>
            </a:r>
            <a:r>
              <a:rPr kumimoji="1" lang="ja-JP" altLang="en-US" dirty="0"/>
              <a:t>と</a:t>
            </a:r>
            <a:r>
              <a:rPr kumimoji="1" lang="en-US" altLang="ja-JP" dirty="0"/>
              <a:t>NASA</a:t>
            </a:r>
            <a:r>
              <a:rPr kumimoji="1" lang="ja-JP" altLang="en-US" dirty="0"/>
              <a:t>で共同購入</a:t>
            </a:r>
            <a:r>
              <a:rPr kumimoji="1" lang="en-US" altLang="ja-JP" dirty="0"/>
              <a:t>(2013)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4B6AC7-D0C9-DBE9-E47B-A9CBB4AF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6" y="1823464"/>
            <a:ext cx="6054106" cy="453842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CC88B89-BD77-10DA-A85F-F94266D3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182" y="3210128"/>
            <a:ext cx="2467529" cy="35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62FC-4723-5050-B904-C820CA7E8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0A98D2-8ECA-DF97-9EEA-AD413A48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222"/>
            <a:ext cx="9587240" cy="49552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D0C64C-AA2B-CF8B-4AD3-1B87DD89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973" y="680377"/>
            <a:ext cx="4582164" cy="36295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F20D71B-B26F-BB90-6478-55A6C412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973" y="4358549"/>
            <a:ext cx="4582164" cy="2298718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37CF136-D9F9-A840-2934-D9A7C5313C77}"/>
              </a:ext>
            </a:extLst>
          </p:cNvPr>
          <p:cNvSpPr/>
          <p:nvPr/>
        </p:nvSpPr>
        <p:spPr>
          <a:xfrm>
            <a:off x="4046706" y="2868105"/>
            <a:ext cx="958370" cy="390468"/>
          </a:xfrm>
          <a:prstGeom prst="wedgeRoundRectCallout">
            <a:avLst>
              <a:gd name="adj1" fmla="val 153523"/>
              <a:gd name="adj2" fmla="val 14471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QPU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742B07E-B249-A0AA-0511-DD65DF7D08F0}"/>
              </a:ext>
            </a:extLst>
          </p:cNvPr>
          <p:cNvSpPr/>
          <p:nvPr/>
        </p:nvSpPr>
        <p:spPr>
          <a:xfrm>
            <a:off x="10184859" y="4358549"/>
            <a:ext cx="1682886" cy="390468"/>
          </a:xfrm>
          <a:prstGeom prst="wedgeRoundRectCallout">
            <a:avLst>
              <a:gd name="adj1" fmla="val -92142"/>
              <a:gd name="adj2" fmla="val 274259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量子ビット数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4623C39D-5DF4-7F2B-70F9-52120AFA5968}"/>
              </a:ext>
            </a:extLst>
          </p:cNvPr>
          <p:cNvSpPr/>
          <p:nvPr/>
        </p:nvSpPr>
        <p:spPr>
          <a:xfrm>
            <a:off x="10741176" y="5233481"/>
            <a:ext cx="1322961" cy="640777"/>
          </a:xfrm>
          <a:prstGeom prst="wedgeRoundRectCallout">
            <a:avLst>
              <a:gd name="adj1" fmla="val -30063"/>
              <a:gd name="adj2" fmla="val 8601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温度：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ほぼゼロ</a:t>
            </a:r>
            <a:r>
              <a:rPr kumimoji="1" lang="en-US" altLang="ja-JP" dirty="0">
                <a:solidFill>
                  <a:schemeClr val="bg1"/>
                </a:solidFill>
              </a:rPr>
              <a:t>K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1E4AD-C7DE-E4F2-60DB-35949F8E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A8515C-D5DF-DE60-A901-C13C660D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1" y="407121"/>
            <a:ext cx="3115110" cy="3238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032E35-C746-961A-988D-8624C4EB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1" y="901758"/>
            <a:ext cx="4458322" cy="11050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C930AD-2BF3-7D0E-01F6-974B4A894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11" y="1943582"/>
            <a:ext cx="5744377" cy="323895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2B5339E7-CB1C-532F-46B3-C163BC338272}"/>
              </a:ext>
            </a:extLst>
          </p:cNvPr>
          <p:cNvSpPr/>
          <p:nvPr/>
        </p:nvSpPr>
        <p:spPr>
          <a:xfrm>
            <a:off x="4940332" y="340548"/>
            <a:ext cx="2092765" cy="390468"/>
          </a:xfrm>
          <a:prstGeom prst="wedgeRoundRectCallout">
            <a:avLst>
              <a:gd name="adj1" fmla="val -126623"/>
              <a:gd name="adj2" fmla="val 2014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開発キット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3BE6016-45D2-B7CD-2369-B149148863EF}"/>
              </a:ext>
            </a:extLst>
          </p:cNvPr>
          <p:cNvSpPr/>
          <p:nvPr/>
        </p:nvSpPr>
        <p:spPr>
          <a:xfrm>
            <a:off x="6205286" y="1227436"/>
            <a:ext cx="2335599" cy="390468"/>
          </a:xfrm>
          <a:prstGeom prst="wedgeRoundRectCallout">
            <a:avLst>
              <a:gd name="adj1" fmla="val -81070"/>
              <a:gd name="adj2" fmla="val 176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行列の作成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40C4625-40CB-8044-6433-6EBA512F821E}"/>
              </a:ext>
            </a:extLst>
          </p:cNvPr>
          <p:cNvSpPr/>
          <p:nvPr/>
        </p:nvSpPr>
        <p:spPr>
          <a:xfrm>
            <a:off x="4697498" y="2501760"/>
            <a:ext cx="2335599" cy="390468"/>
          </a:xfrm>
          <a:prstGeom prst="wedgeRoundRectCallout">
            <a:avLst>
              <a:gd name="adj1" fmla="val -26093"/>
              <a:gd name="adj2" fmla="val -1093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埋め込み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C53FB74-FFC2-CA04-D907-1E5ADCEAF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646" y="3870511"/>
            <a:ext cx="2563703" cy="264694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202F3D-1289-025E-A119-837548469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997" y="3219376"/>
            <a:ext cx="4935369" cy="343857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C1EF3E0-95F8-5AD1-3F67-D5EE2E0AB8D8}"/>
              </a:ext>
            </a:extLst>
          </p:cNvPr>
          <p:cNvSpPr txBox="1"/>
          <p:nvPr/>
        </p:nvSpPr>
        <p:spPr>
          <a:xfrm>
            <a:off x="7373085" y="2132473"/>
            <a:ext cx="4676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Q13</a:t>
            </a:r>
            <a:r>
              <a:rPr kumimoji="1" lang="ja-JP" altLang="en-US" dirty="0"/>
              <a:t>は、直接つながってないとき、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Q34</a:t>
            </a:r>
            <a:r>
              <a:rPr kumimoji="1" lang="ja-JP" altLang="en-US" dirty="0"/>
              <a:t>がつながっていて、</a:t>
            </a:r>
            <a:r>
              <a:rPr kumimoji="1" lang="en-US" altLang="ja-JP" dirty="0"/>
              <a:t>Q14</a:t>
            </a:r>
            <a:r>
              <a:rPr kumimoji="1" lang="ja-JP" altLang="en-US" dirty="0"/>
              <a:t>の相互作用を</a:t>
            </a:r>
            <a:endParaRPr kumimoji="1" lang="en-US" altLang="ja-JP" dirty="0"/>
          </a:p>
          <a:p>
            <a:r>
              <a:rPr kumimoji="1" lang="ja-JP" altLang="en-US" dirty="0"/>
              <a:t>　強くすることで、</a:t>
            </a:r>
            <a:r>
              <a:rPr kumimoji="1" lang="en-US" altLang="ja-JP" dirty="0"/>
              <a:t>Q34</a:t>
            </a:r>
            <a:r>
              <a:rPr kumimoji="1" lang="ja-JP" altLang="en-US" dirty="0"/>
              <a:t>が</a:t>
            </a:r>
            <a:r>
              <a:rPr kumimoji="1" lang="en-US" altLang="ja-JP" dirty="0"/>
              <a:t>Q13</a:t>
            </a:r>
            <a:r>
              <a:rPr kumimoji="1" lang="ja-JP" altLang="en-US" dirty="0"/>
              <a:t>と同じとする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B29858D-D58B-82EB-5C0F-F87DD77DB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11" y="2970332"/>
            <a:ext cx="673511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5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871B5-3493-3FB0-2B17-DA5F419B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EA16C6-8A49-0400-B472-9B826E3B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6" y="572692"/>
            <a:ext cx="4801270" cy="3429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E249420-8D7D-7B9D-02F1-93FCB7C6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4" y="920504"/>
            <a:ext cx="5811061" cy="3429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2FEFA5-26E7-1D2B-F2FD-5FE3DB2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2" y="1318232"/>
            <a:ext cx="6487430" cy="933580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48E8625C-A66C-FE08-192A-8B908D254FF4}"/>
              </a:ext>
            </a:extLst>
          </p:cNvPr>
          <p:cNvSpPr/>
          <p:nvPr/>
        </p:nvSpPr>
        <p:spPr>
          <a:xfrm>
            <a:off x="5728630" y="2459170"/>
            <a:ext cx="2559336" cy="390468"/>
          </a:xfrm>
          <a:prstGeom prst="wedgeRoundRectCallout">
            <a:avLst>
              <a:gd name="adj1" fmla="val -26093"/>
              <a:gd name="adj2" fmla="val -1093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10</a:t>
            </a:r>
            <a:r>
              <a:rPr kumimoji="1" lang="ja-JP" altLang="en-US" dirty="0">
                <a:solidFill>
                  <a:schemeClr val="tx1"/>
                </a:solidFill>
              </a:rPr>
              <a:t>回中</a:t>
            </a:r>
            <a:r>
              <a:rPr kumimoji="1" lang="en-US" altLang="ja-JP" dirty="0">
                <a:solidFill>
                  <a:schemeClr val="tx1"/>
                </a:solidFill>
              </a:rPr>
              <a:t>10</a:t>
            </a:r>
            <a:r>
              <a:rPr kumimoji="1" lang="ja-JP" altLang="en-US" dirty="0">
                <a:solidFill>
                  <a:schemeClr val="tx1"/>
                </a:solidFill>
              </a:rPr>
              <a:t>回が同じ結果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909891A-CA64-E618-BF69-0727767B0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6" y="2849638"/>
            <a:ext cx="8125959" cy="4001058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CBCA364-BB1A-86D6-E7F6-7F4756F9F1F6}"/>
              </a:ext>
            </a:extLst>
          </p:cNvPr>
          <p:cNvSpPr/>
          <p:nvPr/>
        </p:nvSpPr>
        <p:spPr>
          <a:xfrm>
            <a:off x="7751983" y="3447464"/>
            <a:ext cx="2559336" cy="390468"/>
          </a:xfrm>
          <a:prstGeom prst="wedgeRoundRectCallout">
            <a:avLst>
              <a:gd name="adj1" fmla="val -26093"/>
              <a:gd name="adj2" fmla="val -1093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結果の出し方を変更</a:t>
            </a:r>
          </a:p>
        </p:txBody>
      </p:sp>
    </p:spTree>
    <p:extLst>
      <p:ext uri="{BB962C8B-B14F-4D97-AF65-F5344CB8AC3E}">
        <p14:creationId xmlns:p14="http://schemas.microsoft.com/office/powerpoint/2010/main" val="54842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04D7-E3E4-286A-A344-41C44A9E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4E3185F-4BDC-C851-A941-56A0A86B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ホップフィールドモデル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96BF2-72C9-5016-6991-19101BE1A888}"/>
              </a:ext>
            </a:extLst>
          </p:cNvPr>
          <p:cNvSpPr txBox="1"/>
          <p:nvPr/>
        </p:nvSpPr>
        <p:spPr>
          <a:xfrm>
            <a:off x="7133270" y="1592461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・データパターンを想起する</a:t>
            </a:r>
            <a:endParaRPr kumimoji="1" lang="en-US" altLang="ja-JP" dirty="0"/>
          </a:p>
          <a:p>
            <a:r>
              <a:rPr kumimoji="1" lang="ja-JP" altLang="en-US" dirty="0"/>
              <a:t>　イジングモデルで可能なのではという考え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7C3A1C0-476E-357F-C930-2D165052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515791"/>
            <a:ext cx="4267796" cy="6001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E041A52-D0FD-0322-B12D-3254BE6B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83" y="3057582"/>
            <a:ext cx="2353003" cy="41915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6B87217-9F9E-8ED2-9BAC-D84C76FD9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9" y="5357538"/>
            <a:ext cx="5944430" cy="6192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91ACE0A-1CFC-55F8-E7D6-306AA1159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23" y="3443677"/>
            <a:ext cx="7401958" cy="189574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2034865-FF9A-FA0E-A304-714F6C8DB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23" y="5992123"/>
            <a:ext cx="2353003" cy="266737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F8346A60-B95D-E4F8-C5BC-DDDB31FA8F94}"/>
              </a:ext>
            </a:extLst>
          </p:cNvPr>
          <p:cNvSpPr/>
          <p:nvPr/>
        </p:nvSpPr>
        <p:spPr>
          <a:xfrm>
            <a:off x="7074997" y="2915387"/>
            <a:ext cx="2559336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ランダムな手書き文字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0607E710-083D-02A5-E658-2D4FD3A2409A}"/>
              </a:ext>
            </a:extLst>
          </p:cNvPr>
          <p:cNvSpPr/>
          <p:nvPr/>
        </p:nvSpPr>
        <p:spPr>
          <a:xfrm>
            <a:off x="7298731" y="5554696"/>
            <a:ext cx="2856943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重複なしで</a:t>
            </a:r>
            <a:r>
              <a:rPr kumimoji="1" lang="en-US" altLang="ja-JP" dirty="0">
                <a:solidFill>
                  <a:schemeClr val="tx1"/>
                </a:solidFill>
              </a:rPr>
              <a:t>K</a:t>
            </a:r>
            <a:r>
              <a:rPr kumimoji="1" lang="ja-JP" altLang="en-US" dirty="0">
                <a:solidFill>
                  <a:schemeClr val="tx1"/>
                </a:solidFill>
              </a:rPr>
              <a:t>個取り出す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40B95F8-CD2F-714A-2AF8-B0C021EF09FB}"/>
              </a:ext>
            </a:extLst>
          </p:cNvPr>
          <p:cNvSpPr/>
          <p:nvPr/>
        </p:nvSpPr>
        <p:spPr>
          <a:xfrm>
            <a:off x="8759371" y="4391547"/>
            <a:ext cx="2559336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各ピクセルの濃淡</a:t>
            </a:r>
          </a:p>
        </p:txBody>
      </p:sp>
    </p:spTree>
    <p:extLst>
      <p:ext uri="{BB962C8B-B14F-4D97-AF65-F5344CB8AC3E}">
        <p14:creationId xmlns:p14="http://schemas.microsoft.com/office/powerpoint/2010/main" val="42534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0341F1C5-F3F6-51D8-0207-2DC99688B0D5}"/>
              </a:ext>
            </a:extLst>
          </p:cNvPr>
          <p:cNvSpPr/>
          <p:nvPr/>
        </p:nvSpPr>
        <p:spPr>
          <a:xfrm>
            <a:off x="7152817" y="575310"/>
            <a:ext cx="4598195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平均値より大きいか小さいかで２値に変換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D405B5-23E4-DC9F-E96D-58BBB0C4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97" y="456175"/>
            <a:ext cx="5315692" cy="6287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2A4CC4D-8025-C7ED-C0E3-495027D3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7" y="1276050"/>
            <a:ext cx="7630590" cy="2152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7DF8536-D8A2-A537-5233-44CA472C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97" y="3620137"/>
            <a:ext cx="4582164" cy="120984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FA919FD-C453-0C2B-C246-9D37E021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08" y="4436135"/>
            <a:ext cx="2521149" cy="20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ja-JP" altLang="en-US" dirty="0"/>
              <a:t>タイトル</a:t>
            </a:r>
            <a:r>
              <a:rPr lang="ja" dirty="0"/>
              <a:t> Lorem Ipsum</a:t>
            </a:r>
          </a:p>
        </p:txBody>
      </p:sp>
      <p:graphicFrame>
        <p:nvGraphicFramePr>
          <p:cNvPr id="4" name="コンテンツ プレースホルダー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82743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E4F86-8558-5904-80DB-E1BA09BE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B08259-CB8A-D9AA-4497-61FA62C8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18" y="774984"/>
            <a:ext cx="5682025" cy="19618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4F6FD8-A247-C932-5628-0E408A8B24BB}"/>
              </a:ext>
            </a:extLst>
          </p:cNvPr>
          <p:cNvSpPr txBox="1"/>
          <p:nvPr/>
        </p:nvSpPr>
        <p:spPr>
          <a:xfrm>
            <a:off x="6967901" y="1008802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・量子アニーリングマシーンに記憶させる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を送ると、</a:t>
            </a:r>
            <a:r>
              <a:rPr kumimoji="1" lang="en-US" altLang="ja-JP" dirty="0" err="1"/>
              <a:t>σiσj</a:t>
            </a:r>
            <a:r>
              <a:rPr kumimoji="1" lang="ja-JP" altLang="en-US" dirty="0"/>
              <a:t>を返してくる</a:t>
            </a:r>
            <a:endParaRPr kumimoji="1" lang="en-US" altLang="ja-JP" dirty="0"/>
          </a:p>
          <a:p>
            <a:r>
              <a:rPr kumimoji="1" lang="ja-JP" altLang="en-US" dirty="0"/>
              <a:t>・複数枚のどの画素も記憶</a:t>
            </a:r>
            <a:endParaRPr kumimoji="1" lang="en-US" altLang="ja-JP" dirty="0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1774863D-BDBD-C1F9-CDA5-9E9EF6FECA9A}"/>
              </a:ext>
            </a:extLst>
          </p:cNvPr>
          <p:cNvSpPr/>
          <p:nvPr/>
        </p:nvSpPr>
        <p:spPr>
          <a:xfrm>
            <a:off x="5557609" y="2837073"/>
            <a:ext cx="1076782" cy="390468"/>
          </a:xfrm>
          <a:prstGeom prst="wedgeRoundRectCallout">
            <a:avLst>
              <a:gd name="adj1" fmla="val -11661"/>
              <a:gd name="adj2" fmla="val -1567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画素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C87EF32-3F88-180C-3108-11E4AF25D0B2}"/>
              </a:ext>
            </a:extLst>
          </p:cNvPr>
          <p:cNvSpPr/>
          <p:nvPr/>
        </p:nvSpPr>
        <p:spPr>
          <a:xfrm>
            <a:off x="861794" y="564204"/>
            <a:ext cx="3554563" cy="639832"/>
          </a:xfrm>
          <a:prstGeom prst="wedgeRoundRectCallout">
            <a:avLst>
              <a:gd name="adj1" fmla="val -21513"/>
              <a:gd name="adj2" fmla="val 9906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エネルギーが低い状態を求めるのがイジング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A751203-A9EE-1C24-9E63-937E3803AFCB}"/>
              </a:ext>
            </a:extLst>
          </p:cNvPr>
          <p:cNvSpPr/>
          <p:nvPr/>
        </p:nvSpPr>
        <p:spPr>
          <a:xfrm>
            <a:off x="1325951" y="2887550"/>
            <a:ext cx="2176006" cy="390468"/>
          </a:xfrm>
          <a:prstGeom prst="wedgeRoundRectCallout">
            <a:avLst>
              <a:gd name="adj1" fmla="val -17026"/>
              <a:gd name="adj2" fmla="val -17168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画素を埋め込む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FAA599D-9D8A-8212-2073-1337DBB6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196"/>
          <a:stretch/>
        </p:blipFill>
        <p:spPr>
          <a:xfrm>
            <a:off x="6754928" y="3419527"/>
            <a:ext cx="3217737" cy="3279102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712CCD5-3449-AC1F-A407-C0B7D545200E}"/>
              </a:ext>
            </a:extLst>
          </p:cNvPr>
          <p:cNvCxnSpPr/>
          <p:nvPr/>
        </p:nvCxnSpPr>
        <p:spPr>
          <a:xfrm>
            <a:off x="252919" y="3348772"/>
            <a:ext cx="116148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FBA171AA-FF8E-ACDB-51CF-349584CF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85"/>
          <a:stretch/>
        </p:blipFill>
        <p:spPr>
          <a:xfrm>
            <a:off x="4416357" y="3358500"/>
            <a:ext cx="2425231" cy="35092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6F4F31-8582-D46E-2827-B1A9210DCF4E}"/>
              </a:ext>
            </a:extLst>
          </p:cNvPr>
          <p:cNvSpPr txBox="1"/>
          <p:nvPr/>
        </p:nvSpPr>
        <p:spPr>
          <a:xfrm>
            <a:off x="197277" y="3817495"/>
            <a:ext cx="4883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・画素を</a:t>
            </a:r>
            <a:r>
              <a:rPr kumimoji="1" lang="en-US" altLang="ja-JP" dirty="0"/>
              <a:t>xi</a:t>
            </a:r>
            <a:r>
              <a:rPr kumimoji="1" lang="ja-JP" altLang="en-US" dirty="0"/>
              <a:t>として、隣との組み合わせを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kumimoji="1" lang="ja-JP" altLang="en-US" dirty="0"/>
              <a:t>　埋め込む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は与える＝固定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 err="1"/>
              <a:t>σiσj</a:t>
            </a:r>
            <a:r>
              <a:rPr kumimoji="1" lang="ja-JP" altLang="en-US" dirty="0"/>
              <a:t>は返す＝動く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に対して、エネルギーが低くなるように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σiσj</a:t>
            </a:r>
            <a:r>
              <a:rPr kumimoji="1" lang="ja-JP" altLang="en-US" dirty="0"/>
              <a:t>を返す</a:t>
            </a:r>
            <a:endParaRPr kumimoji="1"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99C1CA74-8AAC-8A75-0639-B4E6FB16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823" y="5045638"/>
            <a:ext cx="1934037" cy="73677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20B315E-D753-2110-91C7-9DCEF88D7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65" y="5792141"/>
            <a:ext cx="2176006" cy="94609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5B3A85-2E7C-BF3A-55B6-26941881D9BA}"/>
              </a:ext>
            </a:extLst>
          </p:cNvPr>
          <p:cNvSpPr txBox="1"/>
          <p:nvPr/>
        </p:nvSpPr>
        <p:spPr>
          <a:xfrm>
            <a:off x="10111824" y="3655780"/>
            <a:ext cx="203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k</a:t>
            </a:r>
            <a:r>
              <a:rPr kumimoji="1" lang="ja-JP" altLang="en-US" dirty="0"/>
              <a:t>枚でも対応</a:t>
            </a:r>
            <a:endParaRPr kumimoji="1" lang="en-US" altLang="ja-JP" dirty="0"/>
          </a:p>
          <a:p>
            <a:r>
              <a:rPr kumimoji="1" lang="ja-JP" altLang="en-US" dirty="0"/>
              <a:t>　できるように</a:t>
            </a:r>
            <a:endParaRPr kumimoji="1" lang="en-US" altLang="ja-JP" dirty="0"/>
          </a:p>
          <a:p>
            <a:r>
              <a:rPr kumimoji="1" lang="ja-JP" altLang="en-US" dirty="0"/>
              <a:t>　和を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にする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2288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AD7CD-FA6D-F49A-7D67-9BCA19ED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B78566-C725-3744-B797-1506F6EE2DF1}"/>
              </a:ext>
            </a:extLst>
          </p:cNvPr>
          <p:cNvSpPr txBox="1"/>
          <p:nvPr/>
        </p:nvSpPr>
        <p:spPr>
          <a:xfrm>
            <a:off x="6967901" y="1008802"/>
            <a:ext cx="52240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・スピングラス</a:t>
            </a:r>
            <a:endParaRPr kumimoji="1" lang="en-US" altLang="ja-JP" dirty="0"/>
          </a:p>
          <a:p>
            <a:r>
              <a:rPr kumimoji="1" lang="ja-JP" altLang="en-US" dirty="0"/>
              <a:t>　ばらばらのパターンが凍結されて出てくる</a:t>
            </a:r>
            <a:endParaRPr kumimoji="1" lang="en-US" altLang="ja-JP" dirty="0"/>
          </a:p>
          <a:p>
            <a:r>
              <a:rPr kumimoji="1" lang="ja-JP" altLang="en-US" dirty="0"/>
              <a:t>・磁石きれにそろう</a:t>
            </a:r>
            <a:endParaRPr kumimoji="1" lang="en-US" altLang="ja-JP" dirty="0"/>
          </a:p>
          <a:p>
            <a:r>
              <a:rPr kumimoji="1" lang="ja-JP" altLang="en-US" dirty="0"/>
              <a:t>　熱を入れるとばらばら</a:t>
            </a:r>
            <a:endParaRPr kumimoji="1" lang="en-US" altLang="ja-JP" dirty="0"/>
          </a:p>
          <a:p>
            <a:r>
              <a:rPr kumimoji="1" lang="ja-JP" altLang="en-US" dirty="0"/>
              <a:t>・そろう場合：強磁性相互作用</a:t>
            </a:r>
            <a:endParaRPr kumimoji="1" lang="en-US" altLang="ja-JP" dirty="0"/>
          </a:p>
          <a:p>
            <a:r>
              <a:rPr kumimoji="1" lang="ja-JP" altLang="en-US" dirty="0"/>
              <a:t>　ひねられる場合：反強磁性相互作用</a:t>
            </a:r>
            <a:endParaRPr kumimoji="1" lang="en-US" altLang="ja-JP" dirty="0"/>
          </a:p>
          <a:p>
            <a:r>
              <a:rPr kumimoji="1" lang="ja-JP" altLang="en-US" dirty="0"/>
              <a:t>　２つを混ぜる（合金）</a:t>
            </a:r>
            <a:endParaRPr kumimoji="1" lang="en-US" altLang="ja-JP" dirty="0"/>
          </a:p>
          <a:p>
            <a:r>
              <a:rPr kumimoji="1" lang="ja-JP" altLang="en-US" dirty="0"/>
              <a:t>　スピンの向きがばらばらになる</a:t>
            </a:r>
            <a:endParaRPr kumimoji="1" lang="en-US" altLang="ja-JP" dirty="0"/>
          </a:p>
          <a:p>
            <a:r>
              <a:rPr kumimoji="1" lang="ja-JP" altLang="en-US" dirty="0"/>
              <a:t>・揃えた状態で冷やしてもばらばらで固まる</a:t>
            </a:r>
            <a:endParaRPr kumimoji="1" lang="en-US" altLang="ja-JP" dirty="0"/>
          </a:p>
          <a:p>
            <a:r>
              <a:rPr kumimoji="1" lang="ja-JP" altLang="en-US" dirty="0"/>
              <a:t>　＝保存されている（ホップフィールド）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が</a:t>
            </a:r>
            <a:r>
              <a:rPr kumimoji="1" lang="en-US" altLang="ja-JP" dirty="0"/>
              <a:t>±1</a:t>
            </a:r>
            <a:r>
              <a:rPr kumimoji="1" lang="ja-JP" altLang="en-US" dirty="0"/>
              <a:t>ばらばらだから、スピンもばらばらで</a:t>
            </a:r>
            <a:endParaRPr kumimoji="1" lang="en-US" altLang="ja-JP" dirty="0"/>
          </a:p>
          <a:p>
            <a:r>
              <a:rPr kumimoji="1" lang="ja-JP" altLang="en-US" dirty="0"/>
              <a:t>　固まる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を工夫すれば、長期記憶できる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BEC870-C3CD-CFEC-E05F-95AADD5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1" y="644743"/>
            <a:ext cx="1324160" cy="25721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0549EC-1CF4-4DA7-528F-8C331F2A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50" y="2292128"/>
            <a:ext cx="5372850" cy="28278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9EC54FC-0F42-5BFF-BF42-4C91324B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1" y="901954"/>
            <a:ext cx="5601482" cy="943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BE7BA85-3741-1C59-B6A3-0D52FA53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71" y="1212667"/>
            <a:ext cx="5572903" cy="54300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3A0B5A-EE35-46C4-C98B-389A56A2E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71" y="1847275"/>
            <a:ext cx="2191056" cy="219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AA8BA5D-1686-1C69-FE48-0B46A3BF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71" y="5345691"/>
            <a:ext cx="7068536" cy="60015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504CE7F8-C179-0CBA-8BC6-DBCD943F08ED}"/>
              </a:ext>
            </a:extLst>
          </p:cNvPr>
          <p:cNvSpPr/>
          <p:nvPr/>
        </p:nvSpPr>
        <p:spPr>
          <a:xfrm>
            <a:off x="3079826" y="6301863"/>
            <a:ext cx="3888075" cy="390468"/>
          </a:xfrm>
          <a:prstGeom prst="wedgeRoundRectCallout">
            <a:avLst>
              <a:gd name="adj1" fmla="val -25073"/>
              <a:gd name="adj2" fmla="val -11438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イジングモデルを</a:t>
            </a:r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になおす</a:t>
            </a:r>
          </a:p>
        </p:txBody>
      </p:sp>
    </p:spTree>
    <p:extLst>
      <p:ext uri="{BB962C8B-B14F-4D97-AF65-F5344CB8AC3E}">
        <p14:creationId xmlns:p14="http://schemas.microsoft.com/office/powerpoint/2010/main" val="137869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50D2C-21D3-70FE-5DF9-75F1B3D5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C3CFB7-8003-5F7F-837E-BC82DB57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6" y="401955"/>
            <a:ext cx="5334744" cy="295316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CDBDB721-004C-68C6-C171-EC8030EC9BFE}"/>
              </a:ext>
            </a:extLst>
          </p:cNvPr>
          <p:cNvSpPr/>
          <p:nvPr/>
        </p:nvSpPr>
        <p:spPr>
          <a:xfrm>
            <a:off x="6776336" y="465185"/>
            <a:ext cx="5062226" cy="945326"/>
          </a:xfrm>
          <a:prstGeom prst="wedgeRoundRectCallout">
            <a:avLst>
              <a:gd name="adj1" fmla="val -61093"/>
              <a:gd name="adj2" fmla="val -3720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埋め込みをするので時間がかかる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＝組み合わせ最適化問題を量子アニーリング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の前に解いている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319011-B570-8541-4EC1-01D423DE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2" y="1867615"/>
            <a:ext cx="7563906" cy="27531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BBE4CAF-14AE-30B1-38AC-5C932038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56" y="1613699"/>
            <a:ext cx="4458322" cy="128605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762DF22-F605-DE48-9CFE-2F5D261A6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169" y="4826087"/>
            <a:ext cx="2244247" cy="1831218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6F42BFF-4C48-E0D2-A87B-B556F475F574}"/>
              </a:ext>
            </a:extLst>
          </p:cNvPr>
          <p:cNvSpPr/>
          <p:nvPr/>
        </p:nvSpPr>
        <p:spPr>
          <a:xfrm>
            <a:off x="6912523" y="4874640"/>
            <a:ext cx="5062226" cy="1339719"/>
          </a:xfrm>
          <a:prstGeom prst="wedgeRoundRectCallout">
            <a:avLst>
              <a:gd name="adj1" fmla="val -57442"/>
              <a:gd name="adj2" fmla="val -2074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画像のピクセルを複数枚、イジングモデル</a:t>
            </a:r>
            <a:r>
              <a:rPr kumimoji="1" lang="en-US" altLang="ja-JP" dirty="0" err="1">
                <a:solidFill>
                  <a:schemeClr val="tx1"/>
                </a:solidFill>
              </a:rPr>
              <a:t>Jij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を量子アニーリングマシンに入力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スピンの向きとして画像データの出力を得た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⇒　学習でなく、知能　</a:t>
            </a:r>
          </a:p>
        </p:txBody>
      </p:sp>
    </p:spTree>
    <p:extLst>
      <p:ext uri="{BB962C8B-B14F-4D97-AF65-F5344CB8AC3E}">
        <p14:creationId xmlns:p14="http://schemas.microsoft.com/office/powerpoint/2010/main" val="394469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33BD6-3C8D-FA4D-6DD1-CFE68AFB9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5DB0D58-E74B-BEE9-BADB-1EABE62C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ボルツマンマシンモデル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30E71D-2EE5-5FA5-910F-DAA190E555A6}"/>
              </a:ext>
            </a:extLst>
          </p:cNvPr>
          <p:cNvSpPr txBox="1"/>
          <p:nvPr/>
        </p:nvSpPr>
        <p:spPr>
          <a:xfrm>
            <a:off x="1025770" y="2021924"/>
            <a:ext cx="5224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・画像のデータを何枚か見せることで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QUBO</a:t>
            </a:r>
            <a:r>
              <a:rPr kumimoji="1" lang="ja-JP" altLang="en-US" dirty="0"/>
              <a:t>行列を微調整する</a:t>
            </a:r>
            <a:endParaRPr kumimoji="1" lang="en-US" altLang="ja-JP" dirty="0"/>
          </a:p>
          <a:p>
            <a:r>
              <a:rPr kumimoji="1" lang="ja-JP" altLang="en-US" dirty="0"/>
              <a:t>・画像の傾向と量子アニーリングマシンから</a:t>
            </a:r>
            <a:endParaRPr kumimoji="1" lang="en-US" altLang="ja-JP" dirty="0"/>
          </a:p>
          <a:p>
            <a:r>
              <a:rPr kumimoji="1" lang="ja-JP" altLang="en-US" dirty="0"/>
              <a:t>　出てくるデータの傾向を合わせる</a:t>
            </a:r>
            <a:endParaRPr kumimoji="1" lang="en-US" altLang="ja-JP" dirty="0"/>
          </a:p>
          <a:p>
            <a:r>
              <a:rPr kumimoji="1" lang="ja-JP" altLang="en-US" dirty="0"/>
              <a:t>・データの微調整　＝　学習する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DB0FE3C-1ABE-0043-8F68-B1C0080C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12" y="4034273"/>
            <a:ext cx="4162454" cy="135566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6AFCEF-14A1-4E57-1E0D-182F18CD9303}"/>
              </a:ext>
            </a:extLst>
          </p:cNvPr>
          <p:cNvSpPr txBox="1"/>
          <p:nvPr/>
        </p:nvSpPr>
        <p:spPr>
          <a:xfrm>
            <a:off x="6755362" y="2021924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・世の中の傾向はボルツマン分布</a:t>
            </a:r>
            <a:endParaRPr kumimoji="1" lang="en-US" altLang="ja-JP" dirty="0"/>
          </a:p>
          <a:p>
            <a:r>
              <a:rPr kumimoji="1" lang="ja-JP" altLang="en-US" dirty="0"/>
              <a:t>　ボルツマン分布に従って確率的な調整が</a:t>
            </a:r>
            <a:endParaRPr kumimoji="1" lang="en-US" altLang="ja-JP" dirty="0"/>
          </a:p>
          <a:p>
            <a:r>
              <a:rPr kumimoji="1" lang="ja-JP" altLang="en-US" dirty="0"/>
              <a:t>　行われる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483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A6856-3BC9-3A38-0D8C-A1F3EA8ED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9E1FD0-BF44-1FAD-54C2-C24A09D8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519365"/>
            <a:ext cx="5249008" cy="22005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FAC0C4B-48AF-CF66-29F2-5A4516C1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3326027"/>
            <a:ext cx="5630061" cy="176237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3366EBD-C20B-BAA5-339B-1D09915A1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930" y="2942616"/>
            <a:ext cx="5373842" cy="308012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D8E435-4CB7-46E9-0A66-30B1A2A5D51C}"/>
              </a:ext>
            </a:extLst>
          </p:cNvPr>
          <p:cNvSpPr txBox="1"/>
          <p:nvPr/>
        </p:nvSpPr>
        <p:spPr>
          <a:xfrm>
            <a:off x="6477053" y="2038178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r>
              <a:rPr kumimoji="1" lang="ja-JP" altLang="en-US" dirty="0"/>
              <a:t>番目の変数は、</a:t>
            </a:r>
            <a:r>
              <a:rPr kumimoji="1" lang="en-US" altLang="ja-JP" dirty="0"/>
              <a:t>5647, 4822, </a:t>
            </a:r>
            <a:r>
              <a:rPr kumimoji="1" lang="ja-JP" altLang="en-US" dirty="0"/>
              <a:t>・・・←量子ビット</a:t>
            </a:r>
            <a:endParaRPr kumimoji="1" lang="en-US" altLang="ja-JP" dirty="0"/>
          </a:p>
          <a:p>
            <a:r>
              <a:rPr kumimoji="1" lang="en-US" altLang="ja-JP" dirty="0"/>
              <a:t>10</a:t>
            </a:r>
            <a:r>
              <a:rPr kumimoji="1" lang="ja-JP" altLang="en-US" dirty="0"/>
              <a:t>個の量子ビットで</a:t>
            </a:r>
            <a:r>
              <a:rPr kumimoji="1" lang="en-US" altLang="ja-JP" dirty="0"/>
              <a:t>0</a:t>
            </a:r>
            <a:r>
              <a:rPr kumimoji="1" lang="ja-JP" altLang="en-US" dirty="0"/>
              <a:t>を表現する</a:t>
            </a:r>
            <a:endParaRPr kumimoji="1" lang="en-US" altLang="ja-JP" dirty="0"/>
          </a:p>
          <a:p>
            <a:r>
              <a:rPr kumimoji="1" lang="ja-JP" altLang="en-US" dirty="0"/>
              <a:t>量子ビットが少ないので繋がる手を増やしてる</a:t>
            </a:r>
            <a:endParaRPr kumimoji="1" lang="en-US" altLang="ja-JP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E4366C4-08FE-FD23-6E7C-BAB8527ED9D3}"/>
              </a:ext>
            </a:extLst>
          </p:cNvPr>
          <p:cNvSpPr/>
          <p:nvPr/>
        </p:nvSpPr>
        <p:spPr>
          <a:xfrm>
            <a:off x="846992" y="5894962"/>
            <a:ext cx="5062226" cy="730120"/>
          </a:xfrm>
          <a:prstGeom prst="wedgeRoundRectCallout">
            <a:avLst>
              <a:gd name="adj1" fmla="val -26311"/>
              <a:gd name="adj2" fmla="val -898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固定された埋め込みで、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量子アニーリングマシンを何回も動かす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79510839-79EE-E4AF-86C0-A2BD8CAA4F85}"/>
              </a:ext>
            </a:extLst>
          </p:cNvPr>
          <p:cNvSpPr/>
          <p:nvPr/>
        </p:nvSpPr>
        <p:spPr>
          <a:xfrm>
            <a:off x="3811322" y="3971316"/>
            <a:ext cx="1424080" cy="471791"/>
          </a:xfrm>
          <a:prstGeom prst="wedgeRoundRectCallout">
            <a:avLst>
              <a:gd name="adj1" fmla="val -72127"/>
              <a:gd name="adj2" fmla="val -1661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隣接行列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6690BF2D-F383-3DC9-10EB-654992332FF1}"/>
              </a:ext>
            </a:extLst>
          </p:cNvPr>
          <p:cNvSpPr/>
          <p:nvPr/>
        </p:nvSpPr>
        <p:spPr>
          <a:xfrm>
            <a:off x="4765312" y="5149053"/>
            <a:ext cx="1794617" cy="584634"/>
          </a:xfrm>
          <a:prstGeom prst="wedgeRoundRectCallout">
            <a:avLst>
              <a:gd name="adj1" fmla="val -24427"/>
              <a:gd name="adj2" fmla="val -805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量子ビットのカップリング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F9654B-0F6E-720A-9301-2354FDFC102C}"/>
              </a:ext>
            </a:extLst>
          </p:cNvPr>
          <p:cNvSpPr txBox="1"/>
          <p:nvPr/>
        </p:nvSpPr>
        <p:spPr>
          <a:xfrm>
            <a:off x="6477053" y="463849"/>
            <a:ext cx="522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・量子ビットの埋め込みは、特定の学習の時は</a:t>
            </a:r>
            <a:endParaRPr kumimoji="1" lang="en-US" altLang="ja-JP" dirty="0"/>
          </a:p>
          <a:p>
            <a:r>
              <a:rPr kumimoji="1" lang="ja-JP" altLang="en-US" dirty="0"/>
              <a:t>　固定でよい</a:t>
            </a:r>
            <a:endParaRPr kumimoji="1" lang="en-US" altLang="ja-JP" dirty="0"/>
          </a:p>
          <a:p>
            <a:r>
              <a:rPr kumimoji="1" lang="ja-JP" altLang="en-US" dirty="0"/>
              <a:t>・いろいろな問題に適用したいときは、毎回埋め</a:t>
            </a:r>
            <a:endParaRPr kumimoji="1" lang="en-US" altLang="ja-JP" dirty="0"/>
          </a:p>
          <a:p>
            <a:r>
              <a:rPr kumimoji="1" lang="ja-JP" altLang="en-US" dirty="0"/>
              <a:t>　込みが必要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233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221E9-79EF-CE97-21DB-EA944EC9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448FC1-F93B-BF55-54D7-8560DCA0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61" y="534857"/>
            <a:ext cx="7478169" cy="905001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C8CCB00E-35AE-6003-862F-F56DCACC4064}"/>
              </a:ext>
            </a:extLst>
          </p:cNvPr>
          <p:cNvSpPr/>
          <p:nvPr/>
        </p:nvSpPr>
        <p:spPr>
          <a:xfrm>
            <a:off x="8371673" y="534857"/>
            <a:ext cx="2374102" cy="945326"/>
          </a:xfrm>
          <a:prstGeom prst="wedgeRoundRectCallout">
            <a:avLst>
              <a:gd name="adj1" fmla="val -54367"/>
              <a:gd name="adj2" fmla="val -227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データ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外積の平均の和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D9642A5-88F5-B841-BD57-D3C3EBFE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1" y="1742840"/>
            <a:ext cx="9955014" cy="1686160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CDDFBA3-3143-C3E6-7FB5-6E62D25D48D9}"/>
              </a:ext>
            </a:extLst>
          </p:cNvPr>
          <p:cNvSpPr/>
          <p:nvPr/>
        </p:nvSpPr>
        <p:spPr>
          <a:xfrm>
            <a:off x="8371673" y="1935640"/>
            <a:ext cx="2374102" cy="945326"/>
          </a:xfrm>
          <a:prstGeom prst="wedgeRoundRectCallout">
            <a:avLst>
              <a:gd name="adj1" fmla="val -54367"/>
              <a:gd name="adj2" fmla="val -227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D-wave</a:t>
            </a:r>
            <a:r>
              <a:rPr kumimoji="1" lang="ja-JP" altLang="en-US" dirty="0">
                <a:solidFill>
                  <a:schemeClr val="tx1"/>
                </a:solidFill>
              </a:rPr>
              <a:t>データ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外積の平均の和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2B2337C-AC95-F691-B996-EB2373EE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61" y="4187629"/>
            <a:ext cx="8554644" cy="1829055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062133B-E64A-AD22-5B8F-5F158631D48A}"/>
              </a:ext>
            </a:extLst>
          </p:cNvPr>
          <p:cNvSpPr/>
          <p:nvPr/>
        </p:nvSpPr>
        <p:spPr>
          <a:xfrm>
            <a:off x="6096000" y="5544021"/>
            <a:ext cx="2882541" cy="945326"/>
          </a:xfrm>
          <a:prstGeom prst="wedgeRoundRectCallout">
            <a:avLst>
              <a:gd name="adj1" fmla="val -54367"/>
              <a:gd name="adj2" fmla="val -227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差分に学習率をかけて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行列を更新する</a:t>
            </a:r>
          </a:p>
        </p:txBody>
      </p:sp>
    </p:spTree>
    <p:extLst>
      <p:ext uri="{BB962C8B-B14F-4D97-AF65-F5344CB8AC3E}">
        <p14:creationId xmlns:p14="http://schemas.microsoft.com/office/powerpoint/2010/main" val="115520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58BA-AF30-87B2-70F6-0D37C1C9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41F079-6B9F-A3BF-2E04-EE491363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2" y="528955"/>
            <a:ext cx="4067743" cy="12670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F8E1-FAB0-C2AC-3AC3-2D1FAD8CC8EA}"/>
              </a:ext>
            </a:extLst>
          </p:cNvPr>
          <p:cNvSpPr txBox="1"/>
          <p:nvPr/>
        </p:nvSpPr>
        <p:spPr>
          <a:xfrm>
            <a:off x="6444076" y="1162456"/>
            <a:ext cx="5224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・ホップフィールドモデルは、具体的なデータを</a:t>
            </a:r>
            <a:endParaRPr kumimoji="1" lang="en-US" altLang="ja-JP" dirty="0"/>
          </a:p>
          <a:p>
            <a:r>
              <a:rPr kumimoji="1" lang="ja-JP" altLang="en-US" dirty="0"/>
              <a:t>　与えた</a:t>
            </a:r>
            <a:endParaRPr kumimoji="1" lang="en-US" altLang="ja-JP" dirty="0"/>
          </a:p>
          <a:p>
            <a:r>
              <a:rPr kumimoji="1" lang="ja-JP" altLang="en-US" dirty="0"/>
              <a:t>・今回は与えていない、傾向を学んだ</a:t>
            </a:r>
            <a:endParaRPr kumimoji="1" lang="en-US" altLang="ja-JP" dirty="0"/>
          </a:p>
          <a:p>
            <a:r>
              <a:rPr kumimoji="1" lang="ja-JP" altLang="en-US" dirty="0"/>
              <a:t>　細かいところは違う</a:t>
            </a:r>
            <a:endParaRPr kumimoji="1" lang="en-US" altLang="ja-JP" dirty="0"/>
          </a:p>
          <a:p>
            <a:r>
              <a:rPr kumimoji="1" lang="ja-JP" altLang="en-US" dirty="0"/>
              <a:t>　⇒　生成のひとつ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1C329CF-EC0B-B8E8-E916-36A79D67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8" y="2427050"/>
            <a:ext cx="2924583" cy="23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4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1531D-B012-DFEA-CEC0-D03EC66C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F46287-1A55-9E1F-7931-A62F40C1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0" y="156961"/>
            <a:ext cx="8421275" cy="288647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4239B3C-E661-6706-6569-521DF1DF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" b="35185"/>
          <a:stretch/>
        </p:blipFill>
        <p:spPr>
          <a:xfrm>
            <a:off x="1056844" y="4407812"/>
            <a:ext cx="9661443" cy="8663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590C604-9E72-B08A-F31E-850B9E509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97" y="3333817"/>
            <a:ext cx="9505076" cy="8663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F1BADE9-6F21-488E-AB53-E24D98F13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44" y="5481808"/>
            <a:ext cx="9709795" cy="93844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E3893D-A089-8B53-7053-BDEAFCB49994}"/>
              </a:ext>
            </a:extLst>
          </p:cNvPr>
          <p:cNvSpPr txBox="1"/>
          <p:nvPr/>
        </p:nvSpPr>
        <p:spPr>
          <a:xfrm>
            <a:off x="6736241" y="1094137"/>
            <a:ext cx="52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・学んでいく様子をみる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510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0CEC-097C-87A0-9C0A-210F6255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B3CD294-FB2A-E0DB-23F9-2F16D78D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顔の傾向を分析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DE4714-E0D1-D87F-E145-E43EC6EF469D}"/>
              </a:ext>
            </a:extLst>
          </p:cNvPr>
          <p:cNvSpPr txBox="1"/>
          <p:nvPr/>
        </p:nvSpPr>
        <p:spPr>
          <a:xfrm>
            <a:off x="1512487" y="2193363"/>
            <a:ext cx="6756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・量子アニーリングマシンの応用例</a:t>
            </a:r>
            <a:endParaRPr kumimoji="1" lang="en-US" altLang="ja-JP" dirty="0"/>
          </a:p>
          <a:p>
            <a:r>
              <a:rPr kumimoji="1" lang="ja-JP" altLang="en-US" dirty="0"/>
              <a:t>・非負値行列分解</a:t>
            </a:r>
            <a:endParaRPr kumimoji="1" lang="en-US" altLang="ja-JP" dirty="0"/>
          </a:p>
          <a:p>
            <a:r>
              <a:rPr kumimoji="1" lang="ja-JP" altLang="en-US" dirty="0"/>
              <a:t>・顔のデータセット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1999</a:t>
            </a:r>
            <a:r>
              <a:rPr kumimoji="1" lang="ja-JP" altLang="en-US" dirty="0"/>
              <a:t>年</a:t>
            </a:r>
            <a:r>
              <a:rPr kumimoji="1" lang="en-US" altLang="ja-JP" dirty="0"/>
              <a:t>Nature</a:t>
            </a:r>
            <a:r>
              <a:rPr kumimoji="1" lang="ja-JP" altLang="en-US" dirty="0"/>
              <a:t>論文（量子アニーリングは使ってない）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20</a:t>
            </a:r>
            <a:r>
              <a:rPr kumimoji="1" lang="ja-JP" altLang="en-US" dirty="0"/>
              <a:t>個くらいのパーツの組み合わせで何千人も表現できる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F19C077-7809-D4E2-F88D-680B73B3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7" y="4305966"/>
            <a:ext cx="3172268" cy="6001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A4BB70-6762-86BA-301A-DACEE779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82" y="4906125"/>
            <a:ext cx="2562583" cy="32389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666BD19-AC76-FED6-24A8-E018AF321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82" y="5230020"/>
            <a:ext cx="3010320" cy="32389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61748CB7-AEEA-CEDE-6A3A-07803FA99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194" y="3879964"/>
            <a:ext cx="2386033" cy="20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FE208-5E3F-CE42-18F3-CC4D3A11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FE7D3DF-2E55-B693-1902-444BF7E5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17" y="860166"/>
            <a:ext cx="4029637" cy="177189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1082F7-57ED-E36E-6690-698C3838FF5A}"/>
              </a:ext>
            </a:extLst>
          </p:cNvPr>
          <p:cNvSpPr txBox="1"/>
          <p:nvPr/>
        </p:nvSpPr>
        <p:spPr>
          <a:xfrm>
            <a:off x="1755679" y="3025609"/>
            <a:ext cx="6756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y</a:t>
            </a:r>
            <a:r>
              <a:rPr kumimoji="1" lang="ja-JP" altLang="en-US" dirty="0"/>
              <a:t>は顔データ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k</a:t>
            </a:r>
            <a:r>
              <a:rPr kumimoji="1" lang="ja-JP" altLang="en-US" dirty="0"/>
              <a:t>はパーツ、鼻とか口とか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は使うか使わないかの </a:t>
            </a:r>
            <a:r>
              <a:rPr kumimoji="1" lang="en-US" altLang="ja-JP" dirty="0"/>
              <a:t>0 or 1</a:t>
            </a:r>
          </a:p>
          <a:p>
            <a:r>
              <a:rPr kumimoji="1" lang="ja-JP" altLang="en-US" dirty="0"/>
              <a:t>・量子アニーリングで</a:t>
            </a:r>
            <a:r>
              <a:rPr kumimoji="1" lang="en-US" altLang="ja-JP" dirty="0" err="1"/>
              <a:t>xk</a:t>
            </a:r>
            <a:r>
              <a:rPr kumimoji="1" lang="ja-JP" altLang="en-US" dirty="0"/>
              <a:t>を出す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y</a:t>
            </a:r>
            <a:r>
              <a:rPr kumimoji="1" lang="ja-JP" altLang="en-US" dirty="0"/>
              <a:t>にあうように、</a:t>
            </a:r>
            <a:r>
              <a:rPr kumimoji="1" lang="en-US" altLang="ja-JP" dirty="0" err="1"/>
              <a:t>Wk</a:t>
            </a:r>
            <a:r>
              <a:rPr kumimoji="1" lang="ja-JP" altLang="en-US" dirty="0"/>
              <a:t>に修正を加える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x</a:t>
            </a:r>
            <a:r>
              <a:rPr kumimoji="1" lang="ja-JP" altLang="en-US" dirty="0"/>
              <a:t>はその人を表しているベクトルということになる</a:t>
            </a:r>
            <a:endParaRPr kumimoji="1" lang="en-US" altLang="ja-JP" dirty="0"/>
          </a:p>
          <a:p>
            <a:r>
              <a:rPr kumimoji="1" lang="ja-JP" altLang="en-US" dirty="0"/>
              <a:t>・似ている人はベクトルも似ている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57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3B2CAD4-D993-2128-F46A-3875F5F2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 dirty="0"/>
              <a:t>イジング模型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C05221F-DEC6-D6F5-F43D-4F44EE37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35970"/>
            <a:ext cx="5995266" cy="316560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DF8BB-4DC2-9DAF-0BD9-72DE34D9FA04}"/>
              </a:ext>
            </a:extLst>
          </p:cNvPr>
          <p:cNvSpPr txBox="1"/>
          <p:nvPr/>
        </p:nvSpPr>
        <p:spPr>
          <a:xfrm>
            <a:off x="7165724" y="2042810"/>
            <a:ext cx="45704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・小さい磁石が集まっておりスピンという</a:t>
            </a:r>
            <a:endParaRPr kumimoji="1" lang="en-US" altLang="ja-JP" dirty="0"/>
          </a:p>
          <a:p>
            <a:r>
              <a:rPr kumimoji="1" lang="ja-JP" altLang="en-US" dirty="0"/>
              <a:t>・スピンは上向きと下向きがある</a:t>
            </a:r>
            <a:endParaRPr kumimoji="1" lang="en-US" altLang="ja-JP" dirty="0"/>
          </a:p>
          <a:p>
            <a:r>
              <a:rPr kumimoji="1" lang="ja-JP" altLang="en-US" dirty="0"/>
              <a:t>　それぞれ＋</a:t>
            </a:r>
            <a:r>
              <a:rPr kumimoji="1" lang="en-US" altLang="ja-JP" dirty="0"/>
              <a:t>1</a:t>
            </a:r>
            <a:r>
              <a:rPr kumimoji="1" lang="ja-JP" altLang="en-US" dirty="0"/>
              <a:t>、ｰ</a:t>
            </a:r>
            <a:r>
              <a:rPr kumimoji="1" lang="en-US" altLang="ja-JP" dirty="0"/>
              <a:t>1</a:t>
            </a:r>
          </a:p>
          <a:p>
            <a:r>
              <a:rPr kumimoji="1" lang="ja-JP" altLang="en-US" dirty="0"/>
              <a:t>・スピンがきれいに並んでいる</a:t>
            </a:r>
            <a:endParaRPr kumimoji="1" lang="en-US" altLang="ja-JP" dirty="0"/>
          </a:p>
          <a:p>
            <a:r>
              <a:rPr kumimoji="1" lang="ja-JP" altLang="en-US" dirty="0"/>
              <a:t>・電気と磁気の影響によって並ぶ</a:t>
            </a:r>
            <a:endParaRPr kumimoji="1" lang="en-US" altLang="ja-JP" dirty="0"/>
          </a:p>
          <a:p>
            <a:r>
              <a:rPr kumimoji="1" lang="ja-JP" altLang="en-US" dirty="0"/>
              <a:t>・磁石のエネルギーが低い方が安定なので</a:t>
            </a:r>
            <a:endParaRPr kumimoji="1" lang="en-US" altLang="ja-JP" dirty="0"/>
          </a:p>
          <a:p>
            <a:r>
              <a:rPr kumimoji="1" lang="ja-JP" altLang="en-US" dirty="0"/>
              <a:t>　スピンが同じ向きの時になるときに</a:t>
            </a:r>
            <a:endParaRPr kumimoji="1" lang="en-US" altLang="ja-JP" dirty="0"/>
          </a:p>
          <a:p>
            <a:r>
              <a:rPr kumimoji="1" lang="ja-JP" altLang="en-US" dirty="0"/>
              <a:t>　エネルギーが低いと考える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390C51A-FC75-8590-DB06-7B1B2041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91" y="4444955"/>
            <a:ext cx="3744866" cy="21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9421-9981-DE7E-95D8-B0BF2CB8E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D17388E-2872-E150-4793-ADFBD201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44" y="1049081"/>
            <a:ext cx="5925377" cy="123842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69C2315-24D8-A3BF-7FE9-49A6AF647690}"/>
              </a:ext>
            </a:extLst>
          </p:cNvPr>
          <p:cNvSpPr txBox="1"/>
          <p:nvPr/>
        </p:nvSpPr>
        <p:spPr>
          <a:xfrm>
            <a:off x="830821" y="554553"/>
            <a:ext cx="17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・コスト関数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033388-F3D0-BAB0-427A-32B62667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24" y="2684424"/>
            <a:ext cx="6630325" cy="23911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45C709B-AE7C-D68F-25B9-B58B1D34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18" y="3771077"/>
            <a:ext cx="6887536" cy="2600688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7ADE42C4-81FE-74EC-6FCB-6EA63FDEB248}"/>
              </a:ext>
            </a:extLst>
          </p:cNvPr>
          <p:cNvSpPr/>
          <p:nvPr/>
        </p:nvSpPr>
        <p:spPr>
          <a:xfrm>
            <a:off x="5456210" y="5226973"/>
            <a:ext cx="1715311" cy="490960"/>
          </a:xfrm>
          <a:prstGeom prst="wedgeRoundRectCallout">
            <a:avLst>
              <a:gd name="adj1" fmla="val -60605"/>
              <a:gd name="adj2" fmla="val 3862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鼻同士は不要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4B5C5F2-874B-278F-F27B-235F36184800}"/>
              </a:ext>
            </a:extLst>
          </p:cNvPr>
          <p:cNvSpPr/>
          <p:nvPr/>
        </p:nvSpPr>
        <p:spPr>
          <a:xfrm>
            <a:off x="1246144" y="5071421"/>
            <a:ext cx="1715311" cy="646512"/>
          </a:xfrm>
          <a:prstGeom prst="wedgeRoundRectCallout">
            <a:avLst>
              <a:gd name="adj1" fmla="val 43176"/>
              <a:gd name="adj2" fmla="val -1060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似たベクトルを採用したい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C4622D6E-2090-3FA8-2D1B-A7BDA82FB993}"/>
              </a:ext>
            </a:extLst>
          </p:cNvPr>
          <p:cNvSpPr/>
          <p:nvPr/>
        </p:nvSpPr>
        <p:spPr>
          <a:xfrm>
            <a:off x="101962" y="3463159"/>
            <a:ext cx="1715311" cy="369332"/>
          </a:xfrm>
          <a:prstGeom prst="wedgeRoundRectCallout">
            <a:avLst>
              <a:gd name="adj1" fmla="val 32401"/>
              <a:gd name="adj2" fmla="val 10205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Y</a:t>
            </a:r>
            <a:r>
              <a:rPr kumimoji="1" lang="ja-JP" altLang="en-US" dirty="0">
                <a:solidFill>
                  <a:schemeClr val="tx1"/>
                </a:solidFill>
              </a:rPr>
              <a:t>は動かない</a:t>
            </a:r>
          </a:p>
        </p:txBody>
      </p:sp>
    </p:spTree>
    <p:extLst>
      <p:ext uri="{BB962C8B-B14F-4D97-AF65-F5344CB8AC3E}">
        <p14:creationId xmlns:p14="http://schemas.microsoft.com/office/powerpoint/2010/main" val="3918922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DA81-16C3-3BDC-ECAF-DDF799C68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99A22F-E6C2-F83B-3A83-D49D896F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391"/>
            <a:ext cx="12192000" cy="230325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08AAFD7-E8D5-2AFE-BA4A-6BD386673CA8}"/>
              </a:ext>
            </a:extLst>
          </p:cNvPr>
          <p:cNvSpPr txBox="1"/>
          <p:nvPr/>
        </p:nvSpPr>
        <p:spPr>
          <a:xfrm>
            <a:off x="801639" y="2791914"/>
            <a:ext cx="17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目的の顔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D0BF06-28A8-CAC7-3BCF-5C8EEF78CE58}"/>
              </a:ext>
            </a:extLst>
          </p:cNvPr>
          <p:cNvSpPr txBox="1"/>
          <p:nvPr/>
        </p:nvSpPr>
        <p:spPr>
          <a:xfrm>
            <a:off x="5184844" y="2918289"/>
            <a:ext cx="237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３つを組み合わせる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5F1F9F-EB3B-6913-0C4B-09852EC3C56C}"/>
              </a:ext>
            </a:extLst>
          </p:cNvPr>
          <p:cNvSpPr txBox="1"/>
          <p:nvPr/>
        </p:nvSpPr>
        <p:spPr>
          <a:xfrm>
            <a:off x="10396353" y="2855303"/>
            <a:ext cx="17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この顔</a:t>
            </a:r>
            <a:endParaRPr kumimoji="1" lang="en-US" altLang="ja-JP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2AA0B7D6-2040-7A28-D479-7D04C4A8853F}"/>
              </a:ext>
            </a:extLst>
          </p:cNvPr>
          <p:cNvSpPr/>
          <p:nvPr/>
        </p:nvSpPr>
        <p:spPr>
          <a:xfrm>
            <a:off x="8103143" y="2850439"/>
            <a:ext cx="198444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C24A147-A5ED-C367-9FE8-988209075893}"/>
              </a:ext>
            </a:extLst>
          </p:cNvPr>
          <p:cNvSpPr/>
          <p:nvPr/>
        </p:nvSpPr>
        <p:spPr>
          <a:xfrm>
            <a:off x="2500009" y="321013"/>
            <a:ext cx="7441659" cy="24709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DDB8229-3BE5-CC7A-6A1C-5ED92419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6996"/>
            <a:ext cx="12184175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0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DF725-2D42-3778-750D-ED9BD616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23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4AF40-676A-021E-AB4D-5F842BB2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96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6F72A-F1C5-AE77-26A6-770196E8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スピングラスモデル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94DF3A-7ED4-FE72-F3DE-3C2CA76C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595" b="62151"/>
          <a:stretch/>
        </p:blipFill>
        <p:spPr>
          <a:xfrm>
            <a:off x="1215957" y="2112085"/>
            <a:ext cx="797669" cy="9813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5221BE-1605-19E8-E37A-7BA97C5CE06A}"/>
              </a:ext>
            </a:extLst>
          </p:cNvPr>
          <p:cNvSpPr txBox="1"/>
          <p:nvPr/>
        </p:nvSpPr>
        <p:spPr>
          <a:xfrm>
            <a:off x="5393495" y="2042810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・合金で＋の方がエネルギーが低い場合もある</a:t>
            </a:r>
            <a:endParaRPr kumimoji="1" lang="en-US" altLang="ja-JP" dirty="0"/>
          </a:p>
          <a:p>
            <a:r>
              <a:rPr kumimoji="1" lang="ja-JP" altLang="en-US" dirty="0"/>
              <a:t>・一般化して</a:t>
            </a:r>
            <a:r>
              <a:rPr kumimoji="1" lang="en-US" altLang="ja-JP" dirty="0" err="1"/>
              <a:t>Qij</a:t>
            </a:r>
            <a:r>
              <a:rPr kumimoji="1" lang="ja-JP" altLang="en-US" dirty="0"/>
              <a:t>で書く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A1DD4D3-1E20-DAAB-C5E2-8EE0D00E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17" b="51506"/>
          <a:stretch/>
        </p:blipFill>
        <p:spPr>
          <a:xfrm>
            <a:off x="1785025" y="3369385"/>
            <a:ext cx="2928024" cy="1257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5C10CBD-4462-6BAF-5805-B5F4F391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506"/>
          <a:stretch/>
        </p:blipFill>
        <p:spPr>
          <a:xfrm>
            <a:off x="1614791" y="2060491"/>
            <a:ext cx="3268493" cy="12573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4FE2D2C-3C5A-678B-38E7-3FDF4D46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2835570"/>
            <a:ext cx="3370437" cy="188744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8896AE-3A7A-CE7E-8049-32BC7369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099" y="4869444"/>
            <a:ext cx="5520594" cy="17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7FF0667-139B-007B-B2C1-9FF88500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91" y="251969"/>
            <a:ext cx="7449590" cy="635406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1AF4BB-359A-D030-6191-D1231928F3EF}"/>
              </a:ext>
            </a:extLst>
          </p:cNvPr>
          <p:cNvSpPr txBox="1"/>
          <p:nvPr/>
        </p:nvSpPr>
        <p:spPr>
          <a:xfrm>
            <a:off x="8846814" y="690666"/>
            <a:ext cx="3079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QUBO</a:t>
            </a:r>
            <a:r>
              <a:rPr kumimoji="1" lang="ja-JP" altLang="en-US" dirty="0"/>
              <a:t>行列を作る</a:t>
            </a:r>
            <a:endParaRPr kumimoji="1" lang="en-US" altLang="ja-JP" dirty="0"/>
          </a:p>
          <a:p>
            <a:r>
              <a:rPr kumimoji="1" lang="ja-JP" altLang="en-US" dirty="0"/>
              <a:t>・ランダムな数値</a:t>
            </a:r>
            <a:endParaRPr kumimoji="1" lang="en-US" altLang="ja-JP" dirty="0"/>
          </a:p>
          <a:p>
            <a:r>
              <a:rPr kumimoji="1" lang="ja-JP" altLang="en-US" dirty="0"/>
              <a:t>・転置行列を加えて</a:t>
            </a:r>
            <a:endParaRPr kumimoji="1" lang="en-US" altLang="ja-JP" dirty="0"/>
          </a:p>
          <a:p>
            <a:r>
              <a:rPr kumimoji="1" lang="ja-JP" altLang="en-US" dirty="0"/>
              <a:t>　対象行列にする</a:t>
            </a:r>
            <a:endParaRPr kumimoji="1" lang="en-US" altLang="ja-JP" dirty="0"/>
          </a:p>
          <a:p>
            <a:r>
              <a:rPr kumimoji="1" lang="ja-JP" altLang="en-US" dirty="0"/>
              <a:t>・これを量子アニーリング</a:t>
            </a:r>
            <a:endParaRPr kumimoji="1" lang="en-US" altLang="ja-JP" dirty="0"/>
          </a:p>
          <a:p>
            <a:r>
              <a:rPr kumimoji="1" lang="ja-JP" altLang="en-US" dirty="0"/>
              <a:t>　する</a:t>
            </a:r>
          </a:p>
        </p:txBody>
      </p:sp>
    </p:spTree>
    <p:extLst>
      <p:ext uri="{BB962C8B-B14F-4D97-AF65-F5344CB8AC3E}">
        <p14:creationId xmlns:p14="http://schemas.microsoft.com/office/powerpoint/2010/main" val="163874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73E4BC6-B298-A099-0B26-A65E672E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6E1346-F133-41BE-AD8C-959ADCA7ADFA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04C483-2C04-B7D0-13F5-0D58FC1505CB}"/>
              </a:ext>
            </a:extLst>
          </p:cNvPr>
          <p:cNvSpPr txBox="1"/>
          <p:nvPr/>
        </p:nvSpPr>
        <p:spPr>
          <a:xfrm>
            <a:off x="7801583" y="817125"/>
            <a:ext cx="4390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・量子アニーリングのシミュレーション</a:t>
            </a:r>
            <a:endParaRPr kumimoji="1" lang="en-US" altLang="ja-JP" dirty="0"/>
          </a:p>
          <a:p>
            <a:r>
              <a:rPr kumimoji="1" lang="ja-JP" altLang="en-US" dirty="0"/>
              <a:t>　を行う</a:t>
            </a:r>
            <a:endParaRPr kumimoji="1" lang="en-US" altLang="ja-JP" dirty="0"/>
          </a:p>
          <a:p>
            <a:r>
              <a:rPr kumimoji="1" lang="ja-JP" altLang="en-US" dirty="0"/>
              <a:t>・エネルギーが低い組み合わせを計算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num_read</a:t>
            </a:r>
            <a:r>
              <a:rPr kumimoji="1" lang="ja-JP" altLang="en-US" dirty="0"/>
              <a:t>はシミュレーション回数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’1’</a:t>
            </a:r>
            <a:r>
              <a:rPr kumimoji="1" lang="ja-JP" altLang="en-US" dirty="0"/>
              <a:t>を上向き、</a:t>
            </a:r>
            <a:r>
              <a:rPr kumimoji="1" lang="en-US" altLang="ja-JP" dirty="0"/>
              <a:t>’0’</a:t>
            </a:r>
            <a:r>
              <a:rPr kumimoji="1" lang="ja-JP" altLang="en-US" dirty="0"/>
              <a:t>を下向き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-24.22000626</a:t>
            </a:r>
            <a:r>
              <a:rPr kumimoji="1" lang="ja-JP" altLang="en-US" dirty="0"/>
              <a:t>はエネルギー値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CFDAB72-BC3D-FA8A-6DC1-076D7001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76"/>
          <a:stretch/>
        </p:blipFill>
        <p:spPr>
          <a:xfrm>
            <a:off x="1023877" y="291833"/>
            <a:ext cx="6681200" cy="63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3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07B7DB1-71B3-DA7E-E782-83F0EFAE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2" y="1331505"/>
            <a:ext cx="3598157" cy="3414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C1467B2-79FC-A032-6632-01983AA1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2" y="1672997"/>
            <a:ext cx="6467816" cy="511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4F385-FC9F-DA27-C352-B48DD86A9E6E}"/>
              </a:ext>
            </a:extLst>
          </p:cNvPr>
          <p:cNvSpPr txBox="1"/>
          <p:nvPr/>
        </p:nvSpPr>
        <p:spPr>
          <a:xfrm>
            <a:off x="7801583" y="817125"/>
            <a:ext cx="439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N=50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num_reads</a:t>
            </a:r>
            <a:r>
              <a:rPr kumimoji="1" lang="en-US" altLang="ja-JP" dirty="0"/>
              <a:t>=100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num_sweeps</a:t>
            </a:r>
            <a:r>
              <a:rPr kumimoji="1" lang="en-US" altLang="ja-JP" dirty="0"/>
              <a:t> </a:t>
            </a:r>
            <a:r>
              <a:rPr kumimoji="1" lang="ja-JP" altLang="en-US" dirty="0"/>
              <a:t>はアニーリングの速さ</a:t>
            </a:r>
            <a:endParaRPr kumimoji="1" lang="en-US" altLang="ja-JP" dirty="0"/>
          </a:p>
          <a:p>
            <a:r>
              <a:rPr kumimoji="1" lang="ja-JP" altLang="en-US" dirty="0"/>
              <a:t>　ゆっくりの方が丁寧なので精度よい</a:t>
            </a:r>
            <a:endParaRPr kumimoji="1" lang="en-US" altLang="ja-JP" dirty="0"/>
          </a:p>
          <a:p>
            <a:r>
              <a:rPr kumimoji="1" lang="ja-JP" altLang="en-US" dirty="0"/>
              <a:t>　速くすると高いエネルギーが増える</a:t>
            </a:r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E556552-32EF-F1E0-FCFA-FE5031F10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42" y="16914"/>
            <a:ext cx="5495049" cy="131505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BC4582C-74DF-47CD-C74A-1E81451A9557}"/>
              </a:ext>
            </a:extLst>
          </p:cNvPr>
          <p:cNvSpPr txBox="1"/>
          <p:nvPr/>
        </p:nvSpPr>
        <p:spPr>
          <a:xfrm>
            <a:off x="2752928" y="4740998"/>
            <a:ext cx="44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少し大きいエネルギー（＝失敗）もある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8D3803E8-1076-920C-2490-5B0EE1209793}"/>
              </a:ext>
            </a:extLst>
          </p:cNvPr>
          <p:cNvSpPr/>
          <p:nvPr/>
        </p:nvSpPr>
        <p:spPr>
          <a:xfrm>
            <a:off x="2796701" y="4719863"/>
            <a:ext cx="4265579" cy="390468"/>
          </a:xfrm>
          <a:prstGeom prst="wedgeRoundRectCallout">
            <a:avLst>
              <a:gd name="adj1" fmla="val 39372"/>
              <a:gd name="adj2" fmla="val 371419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8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E3E1F19-F816-38D1-1A6C-57272618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" t="63140" r="-656" b="1767"/>
          <a:stretch/>
        </p:blipFill>
        <p:spPr>
          <a:xfrm>
            <a:off x="7623242" y="2233852"/>
            <a:ext cx="4446397" cy="64633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6B6C50-5A19-B727-374B-DBDF59C50165}"/>
              </a:ext>
            </a:extLst>
          </p:cNvPr>
          <p:cNvSpPr txBox="1"/>
          <p:nvPr/>
        </p:nvSpPr>
        <p:spPr>
          <a:xfrm>
            <a:off x="8190688" y="1824296"/>
            <a:ext cx="25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重ね合わせ状態を利用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270144-5588-0D57-03D6-7EA2597AE8F1}"/>
              </a:ext>
            </a:extLst>
          </p:cNvPr>
          <p:cNvSpPr txBox="1"/>
          <p:nvPr/>
        </p:nvSpPr>
        <p:spPr>
          <a:xfrm>
            <a:off x="8083685" y="2695518"/>
            <a:ext cx="256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確率的にエネルギーが低い組み合わせを探す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1AD72E-EE07-2372-D54F-C4A430D9651A}"/>
              </a:ext>
            </a:extLst>
          </p:cNvPr>
          <p:cNvSpPr txBox="1"/>
          <p:nvPr/>
        </p:nvSpPr>
        <p:spPr>
          <a:xfrm>
            <a:off x="7604979" y="3734904"/>
            <a:ext cx="4254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量子アニーリングの方が効率的で速い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門脇</a:t>
            </a:r>
            <a:r>
              <a:rPr kumimoji="1" lang="en-US" altLang="ja-JP" dirty="0"/>
              <a:t>,</a:t>
            </a:r>
            <a:r>
              <a:rPr kumimoji="1" lang="ja-JP" altLang="en-US" dirty="0"/>
              <a:t>西森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・ゆっくりやると量子アニーリングが</a:t>
            </a:r>
            <a:endParaRPr kumimoji="1" lang="en-US" altLang="ja-JP" dirty="0"/>
          </a:p>
          <a:p>
            <a:r>
              <a:rPr kumimoji="1" lang="ja-JP" altLang="en-US" dirty="0"/>
              <a:t>　よい結果を出す</a:t>
            </a:r>
            <a:endParaRPr kumimoji="1" lang="en-US" altLang="ja-JP" dirty="0"/>
          </a:p>
          <a:p>
            <a:r>
              <a:rPr kumimoji="1" lang="ja-JP" altLang="en-US" dirty="0"/>
              <a:t>・速くやってもうまくいく問題では</a:t>
            </a:r>
            <a:endParaRPr kumimoji="1" lang="en-US" altLang="ja-JP" dirty="0"/>
          </a:p>
          <a:p>
            <a:r>
              <a:rPr kumimoji="1" lang="ja-JP" altLang="en-US" dirty="0"/>
              <a:t>　シミュレーテッドアニーリングの方</a:t>
            </a:r>
            <a:endParaRPr kumimoji="1" lang="en-US" altLang="ja-JP" dirty="0"/>
          </a:p>
          <a:p>
            <a:r>
              <a:rPr kumimoji="1" lang="ja-JP" altLang="en-US" dirty="0"/>
              <a:t>　がよい結果を出すこともある</a:t>
            </a:r>
            <a:endParaRPr kumimoji="1"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88DAA01-5EAF-31C8-0F5E-53D0708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827"/>
          <a:stretch/>
        </p:blipFill>
        <p:spPr>
          <a:xfrm>
            <a:off x="7508896" y="596694"/>
            <a:ext cx="4446397" cy="120032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7DE5F9-B0DF-E989-2CCF-2997E45C0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10"/>
          <a:stretch/>
        </p:blipFill>
        <p:spPr>
          <a:xfrm>
            <a:off x="652279" y="145481"/>
            <a:ext cx="5205838" cy="19144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8B09769-EA5B-9713-A2A6-5587F6588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9" y="2059922"/>
            <a:ext cx="6361364" cy="47688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A88593-3053-10A9-A966-0AE75694137F}"/>
              </a:ext>
            </a:extLst>
          </p:cNvPr>
          <p:cNvSpPr txBox="1"/>
          <p:nvPr/>
        </p:nvSpPr>
        <p:spPr>
          <a:xfrm>
            <a:off x="2324910" y="4565900"/>
            <a:ext cx="377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この問題だとあまり差が出ない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8135ED-16BA-876C-5E4D-AEEC07D783EA}"/>
              </a:ext>
            </a:extLst>
          </p:cNvPr>
          <p:cNvSpPr txBox="1"/>
          <p:nvPr/>
        </p:nvSpPr>
        <p:spPr>
          <a:xfrm>
            <a:off x="7508896" y="125818"/>
            <a:ext cx="468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・シミュレーテッドアニーリングを行う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852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7E62EED-3E6F-C222-902E-F5015F16BDF2}"/>
              </a:ext>
            </a:extLst>
          </p:cNvPr>
          <p:cNvGrpSpPr/>
          <p:nvPr/>
        </p:nvGrpSpPr>
        <p:grpSpPr>
          <a:xfrm>
            <a:off x="7785268" y="350487"/>
            <a:ext cx="3625276" cy="3078513"/>
            <a:chOff x="1763847" y="1105842"/>
            <a:chExt cx="3625276" cy="3078513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4810092-1741-F2AA-7AB4-FFA7F4F8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847" y="1105842"/>
              <a:ext cx="3625276" cy="3078513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5363DCC-F3CA-0305-7907-6D5F87C1B6A4}"/>
                </a:ext>
              </a:extLst>
            </p:cNvPr>
            <p:cNvSpPr/>
            <p:nvPr/>
          </p:nvSpPr>
          <p:spPr>
            <a:xfrm>
              <a:off x="3200400" y="3429000"/>
              <a:ext cx="2101174" cy="38424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AC2F215D-8FC9-2075-9C34-CAACF884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35" y="4199781"/>
            <a:ext cx="2305372" cy="118126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092ACDA-5E7A-3F24-13BD-08AD39D4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220550"/>
            <a:ext cx="5995821" cy="34717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D86573-E6B5-A1CF-80E5-D752BF80A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408" y="4462002"/>
            <a:ext cx="1572332" cy="1024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7419F9-A84E-B50B-9816-CD89F4BCAEE5}"/>
              </a:ext>
            </a:extLst>
          </p:cNvPr>
          <p:cNvSpPr txBox="1"/>
          <p:nvPr/>
        </p:nvSpPr>
        <p:spPr>
          <a:xfrm>
            <a:off x="10707560" y="53810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横磁場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F37994-96FC-1923-FF71-86A59D3D7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96" y="3765966"/>
            <a:ext cx="5555523" cy="30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41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1_TF12214701" id="{E92C7124-80E9-4FFD-A26E-9E665C45D3F1}" vid="{ECD0FA0C-97BD-4109-8CB6-D1B194A761E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{8AF6BC93-8BD7-4E32-8AA3-08B2B52918DA}tf12214701_win32</Template>
  <TotalTime>8131</TotalTime>
  <Words>1151</Words>
  <Application>Microsoft Office PowerPoint</Application>
  <PresentationFormat>ワイド画面</PresentationFormat>
  <Paragraphs>189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7" baseType="lpstr">
      <vt:lpstr>MS Mincho</vt:lpstr>
      <vt:lpstr>Calibri</vt:lpstr>
      <vt:lpstr>Wingdings 2</vt:lpstr>
      <vt:lpstr>SlateVTI</vt:lpstr>
      <vt:lpstr>量子アニーリング Quantum Annealing</vt:lpstr>
      <vt:lpstr>タイトル Lorem Ipsum</vt:lpstr>
      <vt:lpstr>イジング模型</vt:lpstr>
      <vt:lpstr>スピングラスモデル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量子アニーリングマシン　D-Wave社 Leap</vt:lpstr>
      <vt:lpstr>PowerPoint プレゼンテーション</vt:lpstr>
      <vt:lpstr>PowerPoint プレゼンテーション</vt:lpstr>
      <vt:lpstr>PowerPoint プレゼンテーション</vt:lpstr>
      <vt:lpstr>ホップフィールドモデル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ボルツマンマシンモデル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顔の傾向を分析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Yui Matsumoto</dc:creator>
  <cp:lastModifiedBy>Yui Matsumoto</cp:lastModifiedBy>
  <cp:revision>14</cp:revision>
  <dcterms:created xsi:type="dcterms:W3CDTF">2025-03-15T02:30:26Z</dcterms:created>
  <dcterms:modified xsi:type="dcterms:W3CDTF">2025-04-08T09:48:13Z</dcterms:modified>
</cp:coreProperties>
</file>